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0" r:id="rId7"/>
  </p:sldMasterIdLst>
  <p:notesMasterIdLst>
    <p:notesMasterId r:id="rId22"/>
  </p:notesMasterIdLst>
  <p:sldIdLst>
    <p:sldId id="256" r:id="rId8"/>
    <p:sldId id="300" r:id="rId9"/>
    <p:sldId id="301" r:id="rId10"/>
    <p:sldId id="315" r:id="rId11"/>
    <p:sldId id="314" r:id="rId12"/>
    <p:sldId id="304" r:id="rId13"/>
    <p:sldId id="305" r:id="rId14"/>
    <p:sldId id="307" r:id="rId15"/>
    <p:sldId id="308" r:id="rId16"/>
    <p:sldId id="309" r:id="rId17"/>
    <p:sldId id="310" r:id="rId18"/>
    <p:sldId id="311" r:id="rId19"/>
    <p:sldId id="312"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311"/>
    <a:srgbClr val="339966"/>
    <a:srgbClr val="FF3399"/>
    <a:srgbClr val="33CC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3C780-DAF4-5353-DDA4-B56748926BDD}" v="1" dt="2024-11-22T13:10:20.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3410" autoAdjust="0"/>
  </p:normalViewPr>
  <p:slideViewPr>
    <p:cSldViewPr snapToGrid="0">
      <p:cViewPr varScale="1">
        <p:scale>
          <a:sx n="52" d="100"/>
          <a:sy n="52" d="100"/>
        </p:scale>
        <p:origin x="840"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Russell" userId="a6e6f6d4-7452-4f07-b054-997488baa871" providerId="ADAL" clId="{E53E00FE-D19F-4232-A4CA-F3F0893841BD}"/>
    <pc:docChg chg="custSel modSld">
      <pc:chgData name="Fiona Russell" userId="a6e6f6d4-7452-4f07-b054-997488baa871" providerId="ADAL" clId="{E53E00FE-D19F-4232-A4CA-F3F0893841BD}" dt="2024-11-13T11:50:37.697" v="1008" actId="20577"/>
      <pc:docMkLst>
        <pc:docMk/>
      </pc:docMkLst>
      <pc:sldChg chg="modSp mod">
        <pc:chgData name="Fiona Russell" userId="a6e6f6d4-7452-4f07-b054-997488baa871" providerId="ADAL" clId="{E53E00FE-D19F-4232-A4CA-F3F0893841BD}" dt="2024-11-13T11:50:37.697" v="1008" actId="20577"/>
        <pc:sldMkLst>
          <pc:docMk/>
          <pc:sldMk cId="1840570116" sldId="307"/>
        </pc:sldMkLst>
        <pc:spChg chg="mod">
          <ac:chgData name="Fiona Russell" userId="a6e6f6d4-7452-4f07-b054-997488baa871" providerId="ADAL" clId="{E53E00FE-D19F-4232-A4CA-F3F0893841BD}" dt="2024-11-13T11:50:37.697" v="1008" actId="20577"/>
          <ac:spMkLst>
            <pc:docMk/>
            <pc:sldMk cId="1840570116" sldId="307"/>
            <ac:spMk id="2" creationId="{A22BBFFA-AA2A-23BB-269D-AF3058D4F10B}"/>
          </ac:spMkLst>
        </pc:spChg>
      </pc:sldChg>
    </pc:docChg>
  </pc:docChgLst>
  <pc:docChgLst>
    <pc:chgData name="Carolyn Greenaway" userId="S::carolyn.greenaway@lbbd.gov.uk::b08c82f7-7e60-4320-8cf9-890721cafe1a" providerId="AD" clId="Web-{9650C3A8-F84E-CE53-9C36-C9041D0D416D}"/>
    <pc:docChg chg="modSld">
      <pc:chgData name="Carolyn Greenaway" userId="S::carolyn.greenaway@lbbd.gov.uk::b08c82f7-7e60-4320-8cf9-890721cafe1a" providerId="AD" clId="Web-{9650C3A8-F84E-CE53-9C36-C9041D0D416D}" dt="2024-11-13T18:59:17.290" v="59" actId="20577"/>
      <pc:docMkLst>
        <pc:docMk/>
      </pc:docMkLst>
      <pc:sldChg chg="modSp">
        <pc:chgData name="Carolyn Greenaway" userId="S::carolyn.greenaway@lbbd.gov.uk::b08c82f7-7e60-4320-8cf9-890721cafe1a" providerId="AD" clId="Web-{9650C3A8-F84E-CE53-9C36-C9041D0D416D}" dt="2024-11-13T18:59:17.290" v="59" actId="20577"/>
        <pc:sldMkLst>
          <pc:docMk/>
          <pc:sldMk cId="2409858311" sldId="301"/>
        </pc:sldMkLst>
        <pc:spChg chg="mod">
          <ac:chgData name="Carolyn Greenaway" userId="S::carolyn.greenaway@lbbd.gov.uk::b08c82f7-7e60-4320-8cf9-890721cafe1a" providerId="AD" clId="Web-{9650C3A8-F84E-CE53-9C36-C9041D0D416D}" dt="2024-11-13T18:59:17.290" v="59" actId="20577"/>
          <ac:spMkLst>
            <pc:docMk/>
            <pc:sldMk cId="2409858311" sldId="301"/>
            <ac:spMk id="2" creationId="{A22BBFFA-AA2A-23BB-269D-AF3058D4F10B}"/>
          </ac:spMkLst>
        </pc:spChg>
        <pc:spChg chg="mod">
          <ac:chgData name="Carolyn Greenaway" userId="S::carolyn.greenaway@lbbd.gov.uk::b08c82f7-7e60-4320-8cf9-890721cafe1a" providerId="AD" clId="Web-{9650C3A8-F84E-CE53-9C36-C9041D0D416D}" dt="2024-11-13T18:55:37.331" v="54" actId="20577"/>
          <ac:spMkLst>
            <pc:docMk/>
            <pc:sldMk cId="2409858311" sldId="301"/>
            <ac:spMk id="6" creationId="{20024631-3A18-A519-04B4-C2A18F7EB024}"/>
          </ac:spMkLst>
        </pc:spChg>
      </pc:sldChg>
    </pc:docChg>
  </pc:docChgLst>
  <pc:docChgLst>
    <pc:chgData name="Denise Watts" userId="S::denise.watts@lbbd.gov.uk::a799fc6e-f5ad-469d-bc85-6c20e711d819" providerId="AD" clId="Web-{8663C780-DAF4-5353-DDA4-B56748926BDD}"/>
    <pc:docChg chg="modSld">
      <pc:chgData name="Denise Watts" userId="S::denise.watts@lbbd.gov.uk::a799fc6e-f5ad-469d-bc85-6c20e711d819" providerId="AD" clId="Web-{8663C780-DAF4-5353-DDA4-B56748926BDD}" dt="2024-11-22T13:10:20.906" v="1" actId="20577"/>
      <pc:docMkLst>
        <pc:docMk/>
      </pc:docMkLst>
      <pc:sldChg chg="modSp">
        <pc:chgData name="Denise Watts" userId="S::denise.watts@lbbd.gov.uk::a799fc6e-f5ad-469d-bc85-6c20e711d819" providerId="AD" clId="Web-{8663C780-DAF4-5353-DDA4-B56748926BDD}" dt="2024-11-22T13:10:20.906" v="1" actId="20577"/>
        <pc:sldMkLst>
          <pc:docMk/>
          <pc:sldMk cId="806945226" sldId="314"/>
        </pc:sldMkLst>
        <pc:spChg chg="mod">
          <ac:chgData name="Denise Watts" userId="S::denise.watts@lbbd.gov.uk::a799fc6e-f5ad-469d-bc85-6c20e711d819" providerId="AD" clId="Web-{8663C780-DAF4-5353-DDA4-B56748926BDD}" dt="2024-11-22T13:10:20.906" v="1" actId="20577"/>
          <ac:spMkLst>
            <pc:docMk/>
            <pc:sldMk cId="806945226" sldId="314"/>
            <ac:spMk id="3" creationId="{619EF186-6836-285E-AD43-6B770E429071}"/>
          </ac:spMkLst>
        </pc:spChg>
      </pc:sldChg>
    </pc:docChg>
  </pc:docChgLst>
  <pc:docChgLst>
    <pc:chgData name="Sam Hanson" userId="S::sam.hanson@lbbd.gov.uk::369706e1-f18a-4583-9189-185c932934e5" providerId="AD" clId="Web-{CD3E79AB-A5DC-7DC4-3FEB-486439F4F704}"/>
    <pc:docChg chg="modSld">
      <pc:chgData name="Sam Hanson" userId="S::sam.hanson@lbbd.gov.uk::369706e1-f18a-4583-9189-185c932934e5" providerId="AD" clId="Web-{CD3E79AB-A5DC-7DC4-3FEB-486439F4F704}" dt="2024-11-01T14:25:09.551" v="30" actId="20577"/>
      <pc:docMkLst>
        <pc:docMk/>
      </pc:docMkLst>
      <pc:sldChg chg="modSp">
        <pc:chgData name="Sam Hanson" userId="S::sam.hanson@lbbd.gov.uk::369706e1-f18a-4583-9189-185c932934e5" providerId="AD" clId="Web-{CD3E79AB-A5DC-7DC4-3FEB-486439F4F704}" dt="2024-11-01T14:25:09.551" v="30" actId="20577"/>
        <pc:sldMkLst>
          <pc:docMk/>
          <pc:sldMk cId="3072091024" sldId="304"/>
        </pc:sldMkLst>
        <pc:spChg chg="mod">
          <ac:chgData name="Sam Hanson" userId="S::sam.hanson@lbbd.gov.uk::369706e1-f18a-4583-9189-185c932934e5" providerId="AD" clId="Web-{CD3E79AB-A5DC-7DC4-3FEB-486439F4F704}" dt="2024-11-01T14:25:09.551" v="30" actId="20577"/>
          <ac:spMkLst>
            <pc:docMk/>
            <pc:sldMk cId="3072091024" sldId="304"/>
            <ac:spMk id="2" creationId="{A22BBFFA-AA2A-23BB-269D-AF3058D4F10B}"/>
          </ac:spMkLst>
        </pc:spChg>
      </pc:sldChg>
    </pc:docChg>
  </pc:docChgLst>
  <pc:docChgLst>
    <pc:chgData name="Sam Hanson" userId="369706e1-f18a-4583-9189-185c932934e5" providerId="ADAL" clId="{BB1583BD-BA3D-48E2-9544-6B3DF562C9FC}"/>
    <pc:docChg chg="modSld">
      <pc:chgData name="Sam Hanson" userId="369706e1-f18a-4583-9189-185c932934e5" providerId="ADAL" clId="{BB1583BD-BA3D-48E2-9544-6B3DF562C9FC}" dt="2024-11-01T14:27:57.795" v="126" actId="20577"/>
      <pc:docMkLst>
        <pc:docMk/>
      </pc:docMkLst>
      <pc:sldChg chg="modSp mod">
        <pc:chgData name="Sam Hanson" userId="369706e1-f18a-4583-9189-185c932934e5" providerId="ADAL" clId="{BB1583BD-BA3D-48E2-9544-6B3DF562C9FC}" dt="2024-11-01T14:27:57.795" v="126" actId="20577"/>
        <pc:sldMkLst>
          <pc:docMk/>
          <pc:sldMk cId="3072091024" sldId="304"/>
        </pc:sldMkLst>
        <pc:spChg chg="mod">
          <ac:chgData name="Sam Hanson" userId="369706e1-f18a-4583-9189-185c932934e5" providerId="ADAL" clId="{BB1583BD-BA3D-48E2-9544-6B3DF562C9FC}" dt="2024-11-01T14:27:57.795" v="126" actId="20577"/>
          <ac:spMkLst>
            <pc:docMk/>
            <pc:sldMk cId="3072091024" sldId="304"/>
            <ac:spMk id="2" creationId="{A22BBFFA-AA2A-23BB-269D-AF3058D4F10B}"/>
          </ac:spMkLst>
        </pc:spChg>
      </pc:sldChg>
    </pc:docChg>
  </pc:docChgLst>
  <pc:docChgLst>
    <pc:chgData name="Denise Watts" userId="a799fc6e-f5ad-469d-bc85-6c20e711d819" providerId="ADAL" clId="{4FFE4F15-8CE5-4C36-A940-A0A0C5F42ED8}"/>
    <pc:docChg chg="custSel modSld">
      <pc:chgData name="Denise Watts" userId="a799fc6e-f5ad-469d-bc85-6c20e711d819" providerId="ADAL" clId="{4FFE4F15-8CE5-4C36-A940-A0A0C5F42ED8}" dt="2024-11-22T13:11:26.547" v="762" actId="20577"/>
      <pc:docMkLst>
        <pc:docMk/>
      </pc:docMkLst>
      <pc:sldChg chg="modSp mod">
        <pc:chgData name="Denise Watts" userId="a799fc6e-f5ad-469d-bc85-6c20e711d819" providerId="ADAL" clId="{4FFE4F15-8CE5-4C36-A940-A0A0C5F42ED8}" dt="2024-11-22T13:11:26.547" v="762" actId="20577"/>
        <pc:sldMkLst>
          <pc:docMk/>
          <pc:sldMk cId="806945226" sldId="314"/>
        </pc:sldMkLst>
        <pc:spChg chg="mod">
          <ac:chgData name="Denise Watts" userId="a799fc6e-f5ad-469d-bc85-6c20e711d819" providerId="ADAL" clId="{4FFE4F15-8CE5-4C36-A940-A0A0C5F42ED8}" dt="2024-11-12T16:57:14.101" v="756" actId="27636"/>
          <ac:spMkLst>
            <pc:docMk/>
            <pc:sldMk cId="806945226" sldId="314"/>
            <ac:spMk id="2" creationId="{6A8BA7C8-B620-38AE-09D3-7F6FF93A6EF0}"/>
          </ac:spMkLst>
        </pc:spChg>
        <pc:spChg chg="mod">
          <ac:chgData name="Denise Watts" userId="a799fc6e-f5ad-469d-bc85-6c20e711d819" providerId="ADAL" clId="{4FFE4F15-8CE5-4C36-A940-A0A0C5F42ED8}" dt="2024-11-22T13:11:26.547" v="762" actId="20577"/>
          <ac:spMkLst>
            <pc:docMk/>
            <pc:sldMk cId="806945226" sldId="314"/>
            <ac:spMk id="3" creationId="{619EF186-6836-285E-AD43-6B770E429071}"/>
          </ac:spMkLst>
        </pc:spChg>
      </pc:sldChg>
    </pc:docChg>
  </pc:docChgLst>
  <pc:docChgLst>
    <pc:chgData name="Denise Watts" userId="S::denise.watts@lbbd.gov.uk::a799fc6e-f5ad-469d-bc85-6c20e711d819" providerId="AD" clId="Web-{D3BF4BCC-F1CD-609A-397E-3B69AC589818}"/>
    <pc:docChg chg="modSld">
      <pc:chgData name="Denise Watts" userId="S::denise.watts@lbbd.gov.uk::a799fc6e-f5ad-469d-bc85-6c20e711d819" providerId="AD" clId="Web-{D3BF4BCC-F1CD-609A-397E-3B69AC589818}" dt="2024-11-13T11:33:10.087" v="7" actId="20577"/>
      <pc:docMkLst>
        <pc:docMk/>
      </pc:docMkLst>
      <pc:sldChg chg="modSp">
        <pc:chgData name="Denise Watts" userId="S::denise.watts@lbbd.gov.uk::a799fc6e-f5ad-469d-bc85-6c20e711d819" providerId="AD" clId="Web-{D3BF4BCC-F1CD-609A-397E-3B69AC589818}" dt="2024-11-13T11:33:10.087" v="7" actId="20577"/>
        <pc:sldMkLst>
          <pc:docMk/>
          <pc:sldMk cId="806945226" sldId="314"/>
        </pc:sldMkLst>
        <pc:spChg chg="mod">
          <ac:chgData name="Denise Watts" userId="S::denise.watts@lbbd.gov.uk::a799fc6e-f5ad-469d-bc85-6c20e711d819" providerId="AD" clId="Web-{D3BF4BCC-F1CD-609A-397E-3B69AC589818}" dt="2024-11-13T11:33:10.087" v="7" actId="20577"/>
          <ac:spMkLst>
            <pc:docMk/>
            <pc:sldMk cId="806945226" sldId="314"/>
            <ac:spMk id="2" creationId="{6A8BA7C8-B620-38AE-09D3-7F6FF93A6EF0}"/>
          </ac:spMkLst>
        </pc:spChg>
      </pc:sldChg>
    </pc:docChg>
  </pc:docChgLst>
  <pc:docChgLst>
    <pc:chgData name="Lisa Meekings" userId="cbbeda5d-896a-49a0-a010-46ad287a99c8" providerId="ADAL" clId="{F1BCF027-4FDC-410F-990C-49378A25F2A5}"/>
    <pc:docChg chg="delSld modSld sldOrd">
      <pc:chgData name="Lisa Meekings" userId="cbbeda5d-896a-49a0-a010-46ad287a99c8" providerId="ADAL" clId="{F1BCF027-4FDC-410F-990C-49378A25F2A5}" dt="2024-11-14T13:45:21.651" v="77" actId="47"/>
      <pc:docMkLst>
        <pc:docMk/>
      </pc:docMkLst>
      <pc:sldChg chg="modSp mod">
        <pc:chgData name="Lisa Meekings" userId="cbbeda5d-896a-49a0-a010-46ad287a99c8" providerId="ADAL" clId="{F1BCF027-4FDC-410F-990C-49378A25F2A5}" dt="2024-11-13T16:10:40.252" v="76" actId="6549"/>
        <pc:sldMkLst>
          <pc:docMk/>
          <pc:sldMk cId="2409858311" sldId="301"/>
        </pc:sldMkLst>
        <pc:spChg chg="mod">
          <ac:chgData name="Lisa Meekings" userId="cbbeda5d-896a-49a0-a010-46ad287a99c8" providerId="ADAL" clId="{F1BCF027-4FDC-410F-990C-49378A25F2A5}" dt="2024-11-13T16:10:40.252" v="76" actId="6549"/>
          <ac:spMkLst>
            <pc:docMk/>
            <pc:sldMk cId="2409858311" sldId="301"/>
            <ac:spMk id="6" creationId="{20024631-3A18-A519-04B4-C2A18F7EB024}"/>
          </ac:spMkLst>
        </pc:spChg>
      </pc:sldChg>
      <pc:sldChg chg="del">
        <pc:chgData name="Lisa Meekings" userId="cbbeda5d-896a-49a0-a010-46ad287a99c8" providerId="ADAL" clId="{F1BCF027-4FDC-410F-990C-49378A25F2A5}" dt="2024-10-23T09:26:19.721" v="0" actId="2696"/>
        <pc:sldMkLst>
          <pc:docMk/>
          <pc:sldMk cId="1769715834" sldId="302"/>
        </pc:sldMkLst>
      </pc:sldChg>
      <pc:sldChg chg="del">
        <pc:chgData name="Lisa Meekings" userId="cbbeda5d-896a-49a0-a010-46ad287a99c8" providerId="ADAL" clId="{F1BCF027-4FDC-410F-990C-49378A25F2A5}" dt="2024-11-13T15:48:46.439" v="1" actId="47"/>
        <pc:sldMkLst>
          <pc:docMk/>
          <pc:sldMk cId="641899394" sldId="303"/>
        </pc:sldMkLst>
      </pc:sldChg>
      <pc:sldChg chg="modSp mod">
        <pc:chgData name="Lisa Meekings" userId="cbbeda5d-896a-49a0-a010-46ad287a99c8" providerId="ADAL" clId="{F1BCF027-4FDC-410F-990C-49378A25F2A5}" dt="2024-11-13T16:07:51.861" v="71" actId="255"/>
        <pc:sldMkLst>
          <pc:docMk/>
          <pc:sldMk cId="3072091024" sldId="304"/>
        </pc:sldMkLst>
        <pc:spChg chg="mod">
          <ac:chgData name="Lisa Meekings" userId="cbbeda5d-896a-49a0-a010-46ad287a99c8" providerId="ADAL" clId="{F1BCF027-4FDC-410F-990C-49378A25F2A5}" dt="2024-11-13T16:07:51.861" v="71" actId="255"/>
          <ac:spMkLst>
            <pc:docMk/>
            <pc:sldMk cId="3072091024" sldId="304"/>
            <ac:spMk id="2" creationId="{A22BBFFA-AA2A-23BB-269D-AF3058D4F10B}"/>
          </ac:spMkLst>
        </pc:spChg>
      </pc:sldChg>
      <pc:sldChg chg="modSp mod">
        <pc:chgData name="Lisa Meekings" userId="cbbeda5d-896a-49a0-a010-46ad287a99c8" providerId="ADAL" clId="{F1BCF027-4FDC-410F-990C-49378A25F2A5}" dt="2024-11-13T16:03:41.686" v="69"/>
        <pc:sldMkLst>
          <pc:docMk/>
          <pc:sldMk cId="1901887540" sldId="305"/>
        </pc:sldMkLst>
        <pc:spChg chg="mod">
          <ac:chgData name="Lisa Meekings" userId="cbbeda5d-896a-49a0-a010-46ad287a99c8" providerId="ADAL" clId="{F1BCF027-4FDC-410F-990C-49378A25F2A5}" dt="2024-11-13T16:03:41.686" v="69"/>
          <ac:spMkLst>
            <pc:docMk/>
            <pc:sldMk cId="1901887540" sldId="305"/>
            <ac:spMk id="2" creationId="{A22BBFFA-AA2A-23BB-269D-AF3058D4F10B}"/>
          </ac:spMkLst>
        </pc:spChg>
      </pc:sldChg>
      <pc:sldChg chg="del">
        <pc:chgData name="Lisa Meekings" userId="cbbeda5d-896a-49a0-a010-46ad287a99c8" providerId="ADAL" clId="{F1BCF027-4FDC-410F-990C-49378A25F2A5}" dt="2024-11-14T13:45:21.651" v="77" actId="47"/>
        <pc:sldMkLst>
          <pc:docMk/>
          <pc:sldMk cId="2335252372" sldId="306"/>
        </pc:sldMkLst>
      </pc:sldChg>
      <pc:sldChg chg="ord">
        <pc:chgData name="Lisa Meekings" userId="cbbeda5d-896a-49a0-a010-46ad287a99c8" providerId="ADAL" clId="{F1BCF027-4FDC-410F-990C-49378A25F2A5}" dt="2024-11-13T15:50:25.385" v="3"/>
        <pc:sldMkLst>
          <pc:docMk/>
          <pc:sldMk cId="1840570116" sldId="307"/>
        </pc:sldMkLst>
      </pc:sldChg>
      <pc:sldChg chg="modSp mod">
        <pc:chgData name="Lisa Meekings" userId="cbbeda5d-896a-49a0-a010-46ad287a99c8" providerId="ADAL" clId="{F1BCF027-4FDC-410F-990C-49378A25F2A5}" dt="2024-11-13T16:08:33.071" v="73" actId="255"/>
        <pc:sldMkLst>
          <pc:docMk/>
          <pc:sldMk cId="3395508603" sldId="308"/>
        </pc:sldMkLst>
        <pc:spChg chg="mod">
          <ac:chgData name="Lisa Meekings" userId="cbbeda5d-896a-49a0-a010-46ad287a99c8" providerId="ADAL" clId="{F1BCF027-4FDC-410F-990C-49378A25F2A5}" dt="2024-11-13T16:08:33.071" v="73" actId="255"/>
          <ac:spMkLst>
            <pc:docMk/>
            <pc:sldMk cId="3395508603" sldId="308"/>
            <ac:spMk id="2" creationId="{A22BBFFA-AA2A-23BB-269D-AF3058D4F10B}"/>
          </ac:spMkLst>
        </pc:spChg>
        <pc:spChg chg="mod">
          <ac:chgData name="Lisa Meekings" userId="cbbeda5d-896a-49a0-a010-46ad287a99c8" providerId="ADAL" clId="{F1BCF027-4FDC-410F-990C-49378A25F2A5}" dt="2024-11-13T15:58:25.568" v="45" actId="20577"/>
          <ac:spMkLst>
            <pc:docMk/>
            <pc:sldMk cId="3395508603" sldId="308"/>
            <ac:spMk id="6" creationId="{20024631-3A18-A519-04B4-C2A18F7EB024}"/>
          </ac:spMkLst>
        </pc:spChg>
      </pc:sldChg>
      <pc:sldChg chg="modSp mod">
        <pc:chgData name="Lisa Meekings" userId="cbbeda5d-896a-49a0-a010-46ad287a99c8" providerId="ADAL" clId="{F1BCF027-4FDC-410F-990C-49378A25F2A5}" dt="2024-11-13T16:08:43.845" v="75" actId="255"/>
        <pc:sldMkLst>
          <pc:docMk/>
          <pc:sldMk cId="68858835" sldId="309"/>
        </pc:sldMkLst>
        <pc:spChg chg="mod">
          <ac:chgData name="Lisa Meekings" userId="cbbeda5d-896a-49a0-a010-46ad287a99c8" providerId="ADAL" clId="{F1BCF027-4FDC-410F-990C-49378A25F2A5}" dt="2024-11-13T16:08:43.845" v="75" actId="255"/>
          <ac:spMkLst>
            <pc:docMk/>
            <pc:sldMk cId="68858835" sldId="309"/>
            <ac:spMk id="2" creationId="{A22BBFFA-AA2A-23BB-269D-AF3058D4F10B}"/>
          </ac:spMkLst>
        </pc:spChg>
        <pc:spChg chg="mod">
          <ac:chgData name="Lisa Meekings" userId="cbbeda5d-896a-49a0-a010-46ad287a99c8" providerId="ADAL" clId="{F1BCF027-4FDC-410F-990C-49378A25F2A5}" dt="2024-11-13T15:59:26.433" v="63"/>
          <ac:spMkLst>
            <pc:docMk/>
            <pc:sldMk cId="68858835" sldId="309"/>
            <ac:spMk id="6" creationId="{20024631-3A18-A519-04B4-C2A18F7EB024}"/>
          </ac:spMkLst>
        </pc:spChg>
      </pc:sldChg>
      <pc:sldChg chg="addSp modSp mod">
        <pc:chgData name="Lisa Meekings" userId="cbbeda5d-896a-49a0-a010-46ad287a99c8" providerId="ADAL" clId="{F1BCF027-4FDC-410F-990C-49378A25F2A5}" dt="2024-11-13T15:53:56.920" v="6"/>
        <pc:sldMkLst>
          <pc:docMk/>
          <pc:sldMk cId="3728979500" sldId="310"/>
        </pc:sldMkLst>
        <pc:spChg chg="add mod">
          <ac:chgData name="Lisa Meekings" userId="cbbeda5d-896a-49a0-a010-46ad287a99c8" providerId="ADAL" clId="{F1BCF027-4FDC-410F-990C-49378A25F2A5}" dt="2024-11-13T15:53:38.726" v="5"/>
          <ac:spMkLst>
            <pc:docMk/>
            <pc:sldMk cId="3728979500" sldId="310"/>
            <ac:spMk id="3" creationId="{20345583-9FCA-3B2D-617E-B94118E2AC26}"/>
          </ac:spMkLst>
        </pc:spChg>
        <pc:picChg chg="add mod">
          <ac:chgData name="Lisa Meekings" userId="cbbeda5d-896a-49a0-a010-46ad287a99c8" providerId="ADAL" clId="{F1BCF027-4FDC-410F-990C-49378A25F2A5}" dt="2024-11-13T15:53:56.920" v="6"/>
          <ac:picMkLst>
            <pc:docMk/>
            <pc:sldMk cId="3728979500" sldId="310"/>
            <ac:picMk id="4" creationId="{DDF0618A-575C-858E-62CD-2CE8289B4408}"/>
          </ac:picMkLst>
        </pc:picChg>
      </pc:sldChg>
      <pc:sldChg chg="addSp modSp mod">
        <pc:chgData name="Lisa Meekings" userId="cbbeda5d-896a-49a0-a010-46ad287a99c8" providerId="ADAL" clId="{F1BCF027-4FDC-410F-990C-49378A25F2A5}" dt="2024-11-13T15:54:52.566" v="10"/>
        <pc:sldMkLst>
          <pc:docMk/>
          <pc:sldMk cId="3737789582" sldId="311"/>
        </pc:sldMkLst>
        <pc:spChg chg="mod">
          <ac:chgData name="Lisa Meekings" userId="cbbeda5d-896a-49a0-a010-46ad287a99c8" providerId="ADAL" clId="{F1BCF027-4FDC-410F-990C-49378A25F2A5}" dt="2024-11-13T15:54:19.238" v="7"/>
          <ac:spMkLst>
            <pc:docMk/>
            <pc:sldMk cId="3737789582" sldId="311"/>
            <ac:spMk id="2" creationId="{A22BBFFA-AA2A-23BB-269D-AF3058D4F10B}"/>
          </ac:spMkLst>
        </pc:spChg>
        <pc:spChg chg="add mod">
          <ac:chgData name="Lisa Meekings" userId="cbbeda5d-896a-49a0-a010-46ad287a99c8" providerId="ADAL" clId="{F1BCF027-4FDC-410F-990C-49378A25F2A5}" dt="2024-11-13T15:54:34.705" v="8"/>
          <ac:spMkLst>
            <pc:docMk/>
            <pc:sldMk cId="3737789582" sldId="311"/>
            <ac:spMk id="3" creationId="{DB2D798F-E182-6D27-F5DF-7BEED83D1DE1}"/>
          </ac:spMkLst>
        </pc:spChg>
        <pc:picChg chg="add mod">
          <ac:chgData name="Lisa Meekings" userId="cbbeda5d-896a-49a0-a010-46ad287a99c8" providerId="ADAL" clId="{F1BCF027-4FDC-410F-990C-49378A25F2A5}" dt="2024-11-13T15:54:45.009" v="9"/>
          <ac:picMkLst>
            <pc:docMk/>
            <pc:sldMk cId="3737789582" sldId="311"/>
            <ac:picMk id="4" creationId="{1D3CD5E2-FCF0-596E-9AB0-4509CF1962A3}"/>
          </ac:picMkLst>
        </pc:picChg>
        <pc:picChg chg="add mod">
          <ac:chgData name="Lisa Meekings" userId="cbbeda5d-896a-49a0-a010-46ad287a99c8" providerId="ADAL" clId="{F1BCF027-4FDC-410F-990C-49378A25F2A5}" dt="2024-11-13T15:54:52.566" v="10"/>
          <ac:picMkLst>
            <pc:docMk/>
            <pc:sldMk cId="3737789582" sldId="311"/>
            <ac:picMk id="5" creationId="{55399BDF-E227-278D-5263-4D65EB2B674B}"/>
          </ac:picMkLst>
        </pc:picChg>
      </pc:sldChg>
    </pc:docChg>
  </pc:docChgLst>
  <pc:docChgLst>
    <pc:chgData name="Carolyn Greenaway" userId="b08c82f7-7e60-4320-8cf9-890721cafe1a" providerId="ADAL" clId="{0B096D7A-A6F2-453E-A685-8BDBBC1A4707}"/>
    <pc:docChg chg="undo custSel addSld modSld">
      <pc:chgData name="Carolyn Greenaway" userId="b08c82f7-7e60-4320-8cf9-890721cafe1a" providerId="ADAL" clId="{0B096D7A-A6F2-453E-A685-8BDBBC1A4707}" dt="2024-11-13T19:45:14.290" v="1553" actId="20577"/>
      <pc:docMkLst>
        <pc:docMk/>
      </pc:docMkLst>
      <pc:sldChg chg="addSp delSp modSp mod">
        <pc:chgData name="Carolyn Greenaway" userId="b08c82f7-7e60-4320-8cf9-890721cafe1a" providerId="ADAL" clId="{0B096D7A-A6F2-453E-A685-8BDBBC1A4707}" dt="2024-11-13T19:45:14.290" v="1553" actId="20577"/>
        <pc:sldMkLst>
          <pc:docMk/>
          <pc:sldMk cId="2409858311" sldId="301"/>
        </pc:sldMkLst>
        <pc:spChg chg="del mod">
          <ac:chgData name="Carolyn Greenaway" userId="b08c82f7-7e60-4320-8cf9-890721cafe1a" providerId="ADAL" clId="{0B096D7A-A6F2-453E-A685-8BDBBC1A4707}" dt="2024-11-13T19:01:25.161" v="11" actId="478"/>
          <ac:spMkLst>
            <pc:docMk/>
            <pc:sldMk cId="2409858311" sldId="301"/>
            <ac:spMk id="2" creationId="{A22BBFFA-AA2A-23BB-269D-AF3058D4F10B}"/>
          </ac:spMkLst>
        </pc:spChg>
        <pc:spChg chg="add del">
          <ac:chgData name="Carolyn Greenaway" userId="b08c82f7-7e60-4320-8cf9-890721cafe1a" providerId="ADAL" clId="{0B096D7A-A6F2-453E-A685-8BDBBC1A4707}" dt="2024-11-13T19:01:20.514" v="9" actId="478"/>
          <ac:spMkLst>
            <pc:docMk/>
            <pc:sldMk cId="2409858311" sldId="301"/>
            <ac:spMk id="3" creationId="{2568C77E-9D34-AC79-5097-51ED64CB33C4}"/>
          </ac:spMkLst>
        </pc:spChg>
        <pc:spChg chg="add del mod">
          <ac:chgData name="Carolyn Greenaway" userId="b08c82f7-7e60-4320-8cf9-890721cafe1a" providerId="ADAL" clId="{0B096D7A-A6F2-453E-A685-8BDBBC1A4707}" dt="2024-11-13T19:02:24.029" v="22"/>
          <ac:spMkLst>
            <pc:docMk/>
            <pc:sldMk cId="2409858311" sldId="301"/>
            <ac:spMk id="4" creationId="{FF0CC659-AC7B-F878-CAF4-52C0C0FC66A5}"/>
          </ac:spMkLst>
        </pc:spChg>
        <pc:spChg chg="add mod">
          <ac:chgData name="Carolyn Greenaway" userId="b08c82f7-7e60-4320-8cf9-890721cafe1a" providerId="ADAL" clId="{0B096D7A-A6F2-453E-A685-8BDBBC1A4707}" dt="2024-11-13T19:22:31.750" v="940" actId="20577"/>
          <ac:spMkLst>
            <pc:docMk/>
            <pc:sldMk cId="2409858311" sldId="301"/>
            <ac:spMk id="5" creationId="{D625E7D3-32C5-C5E3-163A-18F45829E24F}"/>
          </ac:spMkLst>
        </pc:spChg>
        <pc:spChg chg="mod">
          <ac:chgData name="Carolyn Greenaway" userId="b08c82f7-7e60-4320-8cf9-890721cafe1a" providerId="ADAL" clId="{0B096D7A-A6F2-453E-A685-8BDBBC1A4707}" dt="2024-11-13T19:45:14.290" v="1553" actId="20577"/>
          <ac:spMkLst>
            <pc:docMk/>
            <pc:sldMk cId="2409858311" sldId="301"/>
            <ac:spMk id="6" creationId="{20024631-3A18-A519-04B4-C2A18F7EB024}"/>
          </ac:spMkLst>
        </pc:spChg>
        <pc:spChg chg="add del mod">
          <ac:chgData name="Carolyn Greenaway" userId="b08c82f7-7e60-4320-8cf9-890721cafe1a" providerId="ADAL" clId="{0B096D7A-A6F2-453E-A685-8BDBBC1A4707}" dt="2024-11-13T19:21:04.508" v="770" actId="478"/>
          <ac:spMkLst>
            <pc:docMk/>
            <pc:sldMk cId="2409858311" sldId="301"/>
            <ac:spMk id="7" creationId="{99245F41-66BF-5293-D349-3BBABEF2DAE3}"/>
          </ac:spMkLst>
        </pc:spChg>
        <pc:spChg chg="add mod">
          <ac:chgData name="Carolyn Greenaway" userId="b08c82f7-7e60-4320-8cf9-890721cafe1a" providerId="ADAL" clId="{0B096D7A-A6F2-453E-A685-8BDBBC1A4707}" dt="2024-11-13T19:22:27.356" v="938" actId="20577"/>
          <ac:spMkLst>
            <pc:docMk/>
            <pc:sldMk cId="2409858311" sldId="301"/>
            <ac:spMk id="8" creationId="{14A38FF5-05A0-4BEE-A6DE-FE64232FBB95}"/>
          </ac:spMkLst>
        </pc:spChg>
        <pc:spChg chg="add mod">
          <ac:chgData name="Carolyn Greenaway" userId="b08c82f7-7e60-4320-8cf9-890721cafe1a" providerId="ADAL" clId="{0B096D7A-A6F2-453E-A685-8BDBBC1A4707}" dt="2024-11-13T19:21:24.432" v="772" actId="1076"/>
          <ac:spMkLst>
            <pc:docMk/>
            <pc:sldMk cId="2409858311" sldId="301"/>
            <ac:spMk id="9" creationId="{A3F63546-49E8-49F3-29C8-0648AC604031}"/>
          </ac:spMkLst>
        </pc:spChg>
        <pc:spChg chg="add del mod">
          <ac:chgData name="Carolyn Greenaway" userId="b08c82f7-7e60-4320-8cf9-890721cafe1a" providerId="ADAL" clId="{0B096D7A-A6F2-453E-A685-8BDBBC1A4707}" dt="2024-11-13T19:21:07.225" v="771" actId="478"/>
          <ac:spMkLst>
            <pc:docMk/>
            <pc:sldMk cId="2409858311" sldId="301"/>
            <ac:spMk id="10" creationId="{0BBD65A1-7D53-3FBD-2661-89242763229D}"/>
          </ac:spMkLst>
        </pc:spChg>
        <pc:spChg chg="add mod">
          <ac:chgData name="Carolyn Greenaway" userId="b08c82f7-7e60-4320-8cf9-890721cafe1a" providerId="ADAL" clId="{0B096D7A-A6F2-453E-A685-8BDBBC1A4707}" dt="2024-11-13T19:44:06.967" v="1532" actId="20577"/>
          <ac:spMkLst>
            <pc:docMk/>
            <pc:sldMk cId="2409858311" sldId="301"/>
            <ac:spMk id="11" creationId="{7F7706FB-F033-2B24-A907-676113FF681A}"/>
          </ac:spMkLst>
        </pc:spChg>
      </pc:sldChg>
      <pc:sldChg chg="modSp add mod">
        <pc:chgData name="Carolyn Greenaway" userId="b08c82f7-7e60-4320-8cf9-890721cafe1a" providerId="ADAL" clId="{0B096D7A-A6F2-453E-A685-8BDBBC1A4707}" dt="2024-11-13T19:45:07.550" v="1548" actId="20577"/>
        <pc:sldMkLst>
          <pc:docMk/>
          <pc:sldMk cId="888190968" sldId="315"/>
        </pc:sldMkLst>
        <pc:spChg chg="mod">
          <ac:chgData name="Carolyn Greenaway" userId="b08c82f7-7e60-4320-8cf9-890721cafe1a" providerId="ADAL" clId="{0B096D7A-A6F2-453E-A685-8BDBBC1A4707}" dt="2024-11-13T19:40:58.948" v="1268" actId="20577"/>
          <ac:spMkLst>
            <pc:docMk/>
            <pc:sldMk cId="888190968" sldId="315"/>
            <ac:spMk id="5" creationId="{D625E7D3-32C5-C5E3-163A-18F45829E24F}"/>
          </ac:spMkLst>
        </pc:spChg>
        <pc:spChg chg="mod">
          <ac:chgData name="Carolyn Greenaway" userId="b08c82f7-7e60-4320-8cf9-890721cafe1a" providerId="ADAL" clId="{0B096D7A-A6F2-453E-A685-8BDBBC1A4707}" dt="2024-11-13T19:45:07.550" v="1548" actId="20577"/>
          <ac:spMkLst>
            <pc:docMk/>
            <pc:sldMk cId="888190968" sldId="315"/>
            <ac:spMk id="6" creationId="{20024631-3A18-A519-04B4-C2A18F7EB024}"/>
          </ac:spMkLst>
        </pc:spChg>
        <pc:spChg chg="mod">
          <ac:chgData name="Carolyn Greenaway" userId="b08c82f7-7e60-4320-8cf9-890721cafe1a" providerId="ADAL" clId="{0B096D7A-A6F2-453E-A685-8BDBBC1A4707}" dt="2024-11-13T19:44:42.465" v="1543" actId="20577"/>
          <ac:spMkLst>
            <pc:docMk/>
            <pc:sldMk cId="888190968" sldId="315"/>
            <ac:spMk id="8" creationId="{14A38FF5-05A0-4BEE-A6DE-FE64232FBB95}"/>
          </ac:spMkLst>
        </pc:spChg>
        <pc:spChg chg="mod">
          <ac:chgData name="Carolyn Greenaway" userId="b08c82f7-7e60-4320-8cf9-890721cafe1a" providerId="ADAL" clId="{0B096D7A-A6F2-453E-A685-8BDBBC1A4707}" dt="2024-11-13T19:42:33.003" v="1378" actId="14100"/>
          <ac:spMkLst>
            <pc:docMk/>
            <pc:sldMk cId="888190968" sldId="315"/>
            <ac:spMk id="11" creationId="{7F7706FB-F033-2B24-A907-676113FF681A}"/>
          </ac:spMkLst>
        </pc:spChg>
      </pc:sldChg>
    </pc:docChg>
  </pc:docChgLst>
  <pc:docChgLst>
    <pc:chgData name="Denise Watts" userId="S::denise.watts@lbbd.gov.uk::a799fc6e-f5ad-469d-bc85-6c20e711d819" providerId="AD" clId="Web-{230A8C1E-7BA5-9847-4B4A-84181B992E01}"/>
    <pc:docChg chg="addSld modSld">
      <pc:chgData name="Denise Watts" userId="S::denise.watts@lbbd.gov.uk::a799fc6e-f5ad-469d-bc85-6c20e711d819" providerId="AD" clId="Web-{230A8C1E-7BA5-9847-4B4A-84181B992E01}" dt="2024-11-12T16:47:05.648" v="10" actId="20577"/>
      <pc:docMkLst>
        <pc:docMk/>
      </pc:docMkLst>
      <pc:sldChg chg="modSp new">
        <pc:chgData name="Denise Watts" userId="S::denise.watts@lbbd.gov.uk::a799fc6e-f5ad-469d-bc85-6c20e711d819" providerId="AD" clId="Web-{230A8C1E-7BA5-9847-4B4A-84181B992E01}" dt="2024-11-12T16:47:05.648" v="10" actId="20577"/>
        <pc:sldMkLst>
          <pc:docMk/>
          <pc:sldMk cId="806945226" sldId="314"/>
        </pc:sldMkLst>
        <pc:spChg chg="mod">
          <ac:chgData name="Denise Watts" userId="S::denise.watts@lbbd.gov.uk::a799fc6e-f5ad-469d-bc85-6c20e711d819" providerId="AD" clId="Web-{230A8C1E-7BA5-9847-4B4A-84181B992E01}" dt="2024-11-12T16:47:05.648" v="10" actId="20577"/>
          <ac:spMkLst>
            <pc:docMk/>
            <pc:sldMk cId="806945226" sldId="314"/>
            <ac:spMk id="2" creationId="{6A8BA7C8-B620-38AE-09D3-7F6FF93A6E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6D75F-FD22-4209-B493-3C82A5B87444}"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F09E5-1B93-43DB-AC50-18195DEBF516}" type="slidenum">
              <a:rPr lang="en-GB" smtClean="0"/>
              <a:t>‹#›</a:t>
            </a:fld>
            <a:endParaRPr lang="en-GB"/>
          </a:p>
        </p:txBody>
      </p:sp>
    </p:spTree>
    <p:extLst>
      <p:ext uri="{BB962C8B-B14F-4D97-AF65-F5344CB8AC3E}">
        <p14:creationId xmlns:p14="http://schemas.microsoft.com/office/powerpoint/2010/main" val="24218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2</a:t>
            </a:fld>
            <a:endParaRPr lang="en-GB"/>
          </a:p>
        </p:txBody>
      </p:sp>
    </p:spTree>
    <p:extLst>
      <p:ext uri="{BB962C8B-B14F-4D97-AF65-F5344CB8AC3E}">
        <p14:creationId xmlns:p14="http://schemas.microsoft.com/office/powerpoint/2010/main" val="367072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12</a:t>
            </a:fld>
            <a:endParaRPr lang="en-GB"/>
          </a:p>
        </p:txBody>
      </p:sp>
    </p:spTree>
    <p:extLst>
      <p:ext uri="{BB962C8B-B14F-4D97-AF65-F5344CB8AC3E}">
        <p14:creationId xmlns:p14="http://schemas.microsoft.com/office/powerpoint/2010/main" val="130004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13</a:t>
            </a:fld>
            <a:endParaRPr lang="en-GB"/>
          </a:p>
        </p:txBody>
      </p:sp>
    </p:spTree>
    <p:extLst>
      <p:ext uri="{BB962C8B-B14F-4D97-AF65-F5344CB8AC3E}">
        <p14:creationId xmlns:p14="http://schemas.microsoft.com/office/powerpoint/2010/main" val="120957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14</a:t>
            </a:fld>
            <a:endParaRPr lang="en-GB"/>
          </a:p>
        </p:txBody>
      </p:sp>
    </p:spTree>
    <p:extLst>
      <p:ext uri="{BB962C8B-B14F-4D97-AF65-F5344CB8AC3E}">
        <p14:creationId xmlns:p14="http://schemas.microsoft.com/office/powerpoint/2010/main" val="80507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3</a:t>
            </a:fld>
            <a:endParaRPr lang="en-GB"/>
          </a:p>
        </p:txBody>
      </p:sp>
    </p:spTree>
    <p:extLst>
      <p:ext uri="{BB962C8B-B14F-4D97-AF65-F5344CB8AC3E}">
        <p14:creationId xmlns:p14="http://schemas.microsoft.com/office/powerpoint/2010/main" val="267126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4</a:t>
            </a:fld>
            <a:endParaRPr lang="en-GB"/>
          </a:p>
        </p:txBody>
      </p:sp>
    </p:spTree>
    <p:extLst>
      <p:ext uri="{BB962C8B-B14F-4D97-AF65-F5344CB8AC3E}">
        <p14:creationId xmlns:p14="http://schemas.microsoft.com/office/powerpoint/2010/main" val="173756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6</a:t>
            </a:fld>
            <a:endParaRPr lang="en-GB"/>
          </a:p>
        </p:txBody>
      </p:sp>
    </p:spTree>
    <p:extLst>
      <p:ext uri="{BB962C8B-B14F-4D97-AF65-F5344CB8AC3E}">
        <p14:creationId xmlns:p14="http://schemas.microsoft.com/office/powerpoint/2010/main" val="4177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7</a:t>
            </a:fld>
            <a:endParaRPr lang="en-GB"/>
          </a:p>
        </p:txBody>
      </p:sp>
    </p:spTree>
    <p:extLst>
      <p:ext uri="{BB962C8B-B14F-4D97-AF65-F5344CB8AC3E}">
        <p14:creationId xmlns:p14="http://schemas.microsoft.com/office/powerpoint/2010/main" val="97192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8</a:t>
            </a:fld>
            <a:endParaRPr lang="en-GB"/>
          </a:p>
        </p:txBody>
      </p:sp>
    </p:spTree>
    <p:extLst>
      <p:ext uri="{BB962C8B-B14F-4D97-AF65-F5344CB8AC3E}">
        <p14:creationId xmlns:p14="http://schemas.microsoft.com/office/powerpoint/2010/main" val="314921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9</a:t>
            </a:fld>
            <a:endParaRPr lang="en-GB"/>
          </a:p>
        </p:txBody>
      </p:sp>
    </p:spTree>
    <p:extLst>
      <p:ext uri="{BB962C8B-B14F-4D97-AF65-F5344CB8AC3E}">
        <p14:creationId xmlns:p14="http://schemas.microsoft.com/office/powerpoint/2010/main" val="361720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10</a:t>
            </a:fld>
            <a:endParaRPr lang="en-GB"/>
          </a:p>
        </p:txBody>
      </p:sp>
    </p:spTree>
    <p:extLst>
      <p:ext uri="{BB962C8B-B14F-4D97-AF65-F5344CB8AC3E}">
        <p14:creationId xmlns:p14="http://schemas.microsoft.com/office/powerpoint/2010/main" val="21985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F09E5-1B93-43DB-AC50-18195DEBF516}" type="slidenum">
              <a:rPr lang="en-GB" smtClean="0"/>
              <a:t>11</a:t>
            </a:fld>
            <a:endParaRPr lang="en-GB"/>
          </a:p>
        </p:txBody>
      </p:sp>
    </p:spTree>
    <p:extLst>
      <p:ext uri="{BB962C8B-B14F-4D97-AF65-F5344CB8AC3E}">
        <p14:creationId xmlns:p14="http://schemas.microsoft.com/office/powerpoint/2010/main" val="1827990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11/22/2024</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11/22/2024</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ocaloffer.lbbd.gov.uk/preparing-for-adulthood-16-25/"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903230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cs typeface="Arial"/>
              </a:rPr>
              <a:t>Adult Social Care Information Meeting for Parents and Carers</a:t>
            </a:r>
          </a:p>
          <a:p>
            <a:pPr algn="l"/>
            <a:endParaRPr lang="en-US" sz="4000" dirty="0">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5404" y="3669442"/>
            <a:ext cx="41957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26 November 2024</a:t>
            </a:r>
          </a:p>
          <a:p>
            <a:pPr algn="l"/>
            <a:endParaRPr lang="en-US" dirty="0">
              <a:cs typeface="Arial"/>
            </a:endParaRP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400" b="1" dirty="0">
                <a:solidFill>
                  <a:schemeClr val="tx1"/>
                </a:solidFill>
                <a:effectLst/>
                <a:ea typeface="Times New Roman" panose="02020603050405020304" pitchFamily="18" charset="0"/>
                <a:cs typeface="Times New Roman" panose="02020603050405020304" pitchFamily="18" charset="0"/>
              </a:rPr>
              <a:t>How does support from the NHS change as young people become adults?  </a:t>
            </a:r>
            <a:endParaRPr lang="en-GB" sz="2400" b="1" dirty="0">
              <a:solidFill>
                <a:schemeClr val="tx1"/>
              </a:solidFill>
              <a:ea typeface="Times New Roman" panose="02020603050405020304" pitchFamily="18" charset="0"/>
              <a:cs typeface="Times New Roman" panose="02020603050405020304" pitchFamily="18" charset="0"/>
            </a:endParaRPr>
          </a:p>
          <a:p>
            <a:pPr>
              <a:spcAft>
                <a:spcPts val="600"/>
              </a:spcAft>
            </a:pPr>
            <a:r>
              <a:rPr lang="en-GB" i="1" dirty="0">
                <a:ea typeface="Times New Roman" panose="02020603050405020304" pitchFamily="18" charset="0"/>
                <a:cs typeface="Times New Roman" panose="02020603050405020304" pitchFamily="18" charset="0"/>
              </a:rPr>
              <a:t>Taiwo Odukoya on behalf of Melody Williams NELFT</a:t>
            </a:r>
            <a:endParaRPr lang="en-GB" i="1" dirty="0">
              <a:solidFill>
                <a:schemeClr val="tx1"/>
              </a:solidFill>
              <a:effectLst/>
              <a:ea typeface="Times New Roman" panose="02020603050405020304" pitchFamily="18" charset="0"/>
              <a:cs typeface="Times New Roman" panose="02020603050405020304" pitchFamily="18" charset="0"/>
            </a:endParaRPr>
          </a:p>
          <a:p>
            <a:pPr lvl="0">
              <a:spcAft>
                <a:spcPts val="600"/>
              </a:spcAft>
            </a:pP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331470" y="1211580"/>
            <a:ext cx="11459477" cy="4606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r>
              <a:rPr lang="en-GB" sz="1600" b="1" dirty="0">
                <a:solidFill>
                  <a:schemeClr val="tx1"/>
                </a:solidFill>
                <a:effectLst/>
                <a:ea typeface="Aptos" panose="020B0004020202020204" pitchFamily="34" charset="0"/>
                <a:cs typeface="Times New Roman" panose="02020603050405020304" pitchFamily="18" charset="0"/>
              </a:rPr>
              <a:t>Adult Autism Team</a:t>
            </a:r>
          </a:p>
          <a:p>
            <a:pPr marL="342900" lvl="0" indent="-342900">
              <a:buFont typeface="Arial" panose="020B0604020202020204" pitchFamily="34" charset="0"/>
              <a:buChar char="•"/>
            </a:pPr>
            <a:r>
              <a:rPr lang="en-GB" sz="1600" dirty="0">
                <a:solidFill>
                  <a:schemeClr val="tx1"/>
                </a:solidFill>
                <a:effectLst/>
                <a:ea typeface="Times New Roman" panose="02020603050405020304" pitchFamily="18" charset="0"/>
                <a:cs typeface="Times New Roman" panose="02020603050405020304" pitchFamily="18" charset="0"/>
              </a:rPr>
              <a:t>Any young person  that turns 18 are still on the waiting list for a diagnostic assessment for autism will be transferred to adult service.</a:t>
            </a:r>
            <a:endParaRPr lang="en-GB" sz="1600" dirty="0">
              <a:solidFill>
                <a:schemeClr val="tx1"/>
              </a:solidFill>
              <a:effectLst/>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pPr>
            <a:r>
              <a:rPr lang="en-GB" sz="1600" dirty="0">
                <a:solidFill>
                  <a:schemeClr val="tx1"/>
                </a:solidFill>
                <a:effectLst/>
                <a:ea typeface="Times New Roman" panose="02020603050405020304" pitchFamily="18" charset="0"/>
                <a:cs typeface="Times New Roman" panose="02020603050405020304" pitchFamily="18" charset="0"/>
              </a:rPr>
              <a:t>The</a:t>
            </a:r>
            <a:r>
              <a:rPr lang="en-GB" sz="1600" dirty="0">
                <a:solidFill>
                  <a:schemeClr val="tx1"/>
                </a:solidFill>
                <a:ea typeface="Times New Roman" panose="02020603050405020304" pitchFamily="18" charset="0"/>
                <a:cs typeface="Times New Roman" panose="02020603050405020304" pitchFamily="18" charset="0"/>
              </a:rPr>
              <a:t>y </a:t>
            </a:r>
            <a:r>
              <a:rPr lang="en-GB" sz="1600" dirty="0">
                <a:solidFill>
                  <a:schemeClr val="tx1"/>
                </a:solidFill>
                <a:effectLst/>
                <a:ea typeface="Times New Roman" panose="02020603050405020304" pitchFamily="18" charset="0"/>
                <a:cs typeface="Times New Roman" panose="02020603050405020304" pitchFamily="18" charset="0"/>
              </a:rPr>
              <a:t>will join the waiting list from the date of referral to children’s services, so reflects the original referral point.  </a:t>
            </a:r>
            <a:endParaRPr lang="en-GB" sz="1600" dirty="0">
              <a:solidFill>
                <a:schemeClr val="tx1"/>
              </a:solidFill>
              <a:effectLst/>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pPr>
            <a:r>
              <a:rPr lang="en-GB" sz="1600" dirty="0">
                <a:solidFill>
                  <a:schemeClr val="tx1"/>
                </a:solidFill>
                <a:ea typeface="Times New Roman" panose="02020603050405020304" pitchFamily="18" charset="0"/>
                <a:cs typeface="Times New Roman" panose="02020603050405020304" pitchFamily="18" charset="0"/>
              </a:rPr>
              <a:t>Y</a:t>
            </a:r>
            <a:r>
              <a:rPr lang="en-GB" sz="1600" dirty="0">
                <a:solidFill>
                  <a:schemeClr val="tx1"/>
                </a:solidFill>
                <a:effectLst/>
                <a:ea typeface="Times New Roman" panose="02020603050405020304" pitchFamily="18" charset="0"/>
                <a:cs typeface="Times New Roman" panose="02020603050405020304" pitchFamily="18" charset="0"/>
              </a:rPr>
              <a:t>oung adults will be able to access post diagnostic service offer once diagnosed.</a:t>
            </a:r>
          </a:p>
          <a:p>
            <a:pPr marL="342900" lvl="0" indent="-342900">
              <a:buFont typeface="Arial" panose="020B0604020202020204" pitchFamily="34" charset="0"/>
              <a:buChar char="•"/>
            </a:pPr>
            <a:r>
              <a:rPr lang="en-GB" sz="1600" dirty="0">
                <a:solidFill>
                  <a:schemeClr val="tx1"/>
                </a:solidFill>
                <a:ea typeface="Times New Roman" panose="02020603050405020304" pitchFamily="18" charset="0"/>
                <a:cs typeface="Times New Roman" panose="02020603050405020304" pitchFamily="18" charset="0"/>
              </a:rPr>
              <a:t>There are early plans to support the exploration of an ‘all age autism’ service </a:t>
            </a:r>
            <a:endParaRPr lang="en-GB" sz="1600" dirty="0">
              <a:solidFill>
                <a:schemeClr val="tx1"/>
              </a:solidFill>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GB" sz="1600" dirty="0">
              <a:solidFill>
                <a:schemeClr val="tx1"/>
              </a:solidFill>
              <a:ea typeface="Aptos" panose="020B0004020202020204" pitchFamily="34" charset="0"/>
              <a:cs typeface="Times New Roman" panose="02020603050405020304" pitchFamily="18" charset="0"/>
            </a:endParaRPr>
          </a:p>
          <a:p>
            <a:pPr lvl="0"/>
            <a:r>
              <a:rPr lang="en-GB" sz="1600" b="1" dirty="0">
                <a:solidFill>
                  <a:schemeClr val="tx1"/>
                </a:solidFill>
                <a:effectLst/>
                <a:ea typeface="Aptos" panose="020B0004020202020204" pitchFamily="34" charset="0"/>
                <a:cs typeface="Times New Roman" panose="02020603050405020304" pitchFamily="18" charset="0"/>
              </a:rPr>
              <a:t>Early Intervention in Psychosis </a:t>
            </a:r>
          </a:p>
          <a:p>
            <a:pPr marL="285750" lvl="0" indent="-285750">
              <a:buFont typeface="Arial" panose="020B0604020202020204" pitchFamily="34" charset="0"/>
              <a:buChar char="•"/>
            </a:pPr>
            <a:r>
              <a:rPr lang="en-GB" sz="1600" dirty="0">
                <a:solidFill>
                  <a:schemeClr val="tx1"/>
                </a:solidFill>
                <a:ea typeface="Aptos" panose="020B0004020202020204" pitchFamily="34" charset="0"/>
                <a:cs typeface="Times New Roman" panose="02020603050405020304" pitchFamily="18" charset="0"/>
              </a:rPr>
              <a:t>Service covers those aged14-65 years </a:t>
            </a:r>
            <a:r>
              <a:rPr lang="en-GB" sz="1600" kern="0" dirty="0">
                <a:solidFill>
                  <a:schemeClr val="tx1"/>
                </a:solidFill>
                <a:ea typeface="Aptos" panose="020B0004020202020204" pitchFamily="34" charset="0"/>
                <a:cs typeface="Times New Roman" panose="02020603050405020304" pitchFamily="18" charset="0"/>
              </a:rPr>
              <a:t>with first time presentation of suspected symptoms of psychosis </a:t>
            </a:r>
            <a:r>
              <a:rPr lang="en-GB" sz="1600" kern="0" dirty="0">
                <a:solidFill>
                  <a:schemeClr val="tx1"/>
                </a:solidFill>
                <a:effectLst/>
                <a:ea typeface="Aptos" panose="020B0004020202020204" pitchFamily="34" charset="0"/>
              </a:rPr>
              <a:t>episode of psychosis or have commenced treatment in the last 6 to12 months. By nature of the service age range the transition is not as complex – however any young person under 18 would have a linked CAMHS clinician.</a:t>
            </a:r>
          </a:p>
          <a:p>
            <a:pPr marL="285750" lvl="0" indent="-285750">
              <a:buFont typeface="Arial" panose="020B0604020202020204" pitchFamily="34" charset="0"/>
              <a:buChar char="•"/>
            </a:pPr>
            <a:endParaRPr lang="en-GB" sz="1600" kern="0" dirty="0">
              <a:solidFill>
                <a:schemeClr val="tx1"/>
              </a:solidFill>
              <a:ea typeface="Aptos" panose="020B0004020202020204" pitchFamily="34" charset="0"/>
            </a:endParaRPr>
          </a:p>
          <a:p>
            <a:pPr lvl="0"/>
            <a:r>
              <a:rPr lang="en-GB" sz="1600" b="1" kern="0" dirty="0">
                <a:solidFill>
                  <a:schemeClr val="tx1"/>
                </a:solidFill>
                <a:effectLst/>
                <a:ea typeface="Aptos" panose="020B0004020202020204" pitchFamily="34" charset="0"/>
              </a:rPr>
              <a:t>Other health services</a:t>
            </a:r>
          </a:p>
          <a:p>
            <a:pPr marL="285750" lvl="0" indent="-285750">
              <a:buFont typeface="Arial" panose="020B0604020202020204" pitchFamily="34" charset="0"/>
              <a:buChar char="•"/>
            </a:pPr>
            <a:r>
              <a:rPr lang="en-GB" sz="1600" kern="0" dirty="0">
                <a:solidFill>
                  <a:schemeClr val="tx1"/>
                </a:solidFill>
                <a:effectLst/>
                <a:ea typeface="Aptos" panose="020B0004020202020204" pitchFamily="34" charset="0"/>
              </a:rPr>
              <a:t>For many acute (hospital) based health services the change between Children and Adult takes place at age 16, not age 18 and is completed on a ‘specialism-by-specialism’ basis. There is not the equivalent of a community paediatrician in the adult clinical world, so hence why a young person may find that they are now seeing multiple different  clinicians </a:t>
            </a:r>
          </a:p>
          <a:p>
            <a:pPr marL="285750" lvl="0" indent="-285750">
              <a:buFont typeface="Arial" panose="020B0604020202020204" pitchFamily="34" charset="0"/>
              <a:buChar char="•"/>
            </a:pPr>
            <a:r>
              <a:rPr lang="en-GB" sz="1600" kern="0" dirty="0">
                <a:solidFill>
                  <a:schemeClr val="tx1"/>
                </a:solidFill>
                <a:ea typeface="Aptos" panose="020B0004020202020204" pitchFamily="34" charset="0"/>
              </a:rPr>
              <a:t>Wider community provision for example physio/SLT will be based on what the ongoing needs are and if the adult services are commissioned for those needs, then again it will be a case-by-case basis. </a:t>
            </a:r>
            <a:endParaRPr lang="en-GB" sz="1600" kern="0" dirty="0">
              <a:solidFill>
                <a:schemeClr val="tx1"/>
              </a:solidFill>
              <a:effectLst/>
              <a:ea typeface="Aptos" panose="020B0004020202020204" pitchFamily="34" charset="0"/>
            </a:endParaRPr>
          </a:p>
        </p:txBody>
      </p:sp>
    </p:spTree>
    <p:extLst>
      <p:ext uri="{BB962C8B-B14F-4D97-AF65-F5344CB8AC3E}">
        <p14:creationId xmlns:p14="http://schemas.microsoft.com/office/powerpoint/2010/main" val="6885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pPr>
            <a:r>
              <a:rPr lang="en-GB" sz="2400" b="1" dirty="0">
                <a:solidFill>
                  <a:schemeClr val="tx1"/>
                </a:solidFill>
                <a:ea typeface="Aptos" panose="020B0004020202020204" pitchFamily="34" charset="0"/>
                <a:cs typeface="Times New Roman" panose="02020603050405020304" pitchFamily="18" charset="0"/>
              </a:rPr>
              <a:t>What support is available for parents and carers?</a:t>
            </a:r>
          </a:p>
          <a:p>
            <a:pPr lvl="0">
              <a:spcAft>
                <a:spcPts val="600"/>
              </a:spcAft>
            </a:pPr>
            <a:r>
              <a:rPr lang="en-GB" i="1" dirty="0">
                <a:ea typeface="Times New Roman" panose="02020603050405020304" pitchFamily="18" charset="0"/>
                <a:cs typeface="Times New Roman" panose="02020603050405020304" pitchFamily="18" charset="0"/>
              </a:rPr>
              <a:t>Sharon Cumberbatch</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331470" y="1211580"/>
            <a:ext cx="11459477" cy="4606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endParaRPr lang="en-GB"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solidFill>
                <a:schemeClr val="tx1"/>
              </a:solidFill>
            </a:endParaRPr>
          </a:p>
        </p:txBody>
      </p:sp>
      <p:sp>
        <p:nvSpPr>
          <p:cNvPr id="3" name="Rectangle 2">
            <a:extLst>
              <a:ext uri="{FF2B5EF4-FFF2-40B4-BE49-F238E27FC236}">
                <a16:creationId xmlns:a16="http://schemas.microsoft.com/office/drawing/2014/main" id="{20345583-9FCA-3B2D-617E-B94118E2AC26}"/>
              </a:ext>
            </a:extLst>
          </p:cNvPr>
          <p:cNvSpPr/>
          <p:nvPr/>
        </p:nvSpPr>
        <p:spPr>
          <a:xfrm>
            <a:off x="366261" y="1125855"/>
            <a:ext cx="11459477" cy="4606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Courier New" panose="02070309020205020404" pitchFamily="49" charset="0"/>
              <a:buChar char="o"/>
            </a:pPr>
            <a:r>
              <a:rPr lang="en-GB" sz="1800" dirty="0">
                <a:solidFill>
                  <a:schemeClr val="tx1"/>
                </a:solidFill>
              </a:rPr>
              <a:t>Charity </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Deliver funded projects (LA, Trusts, Donations etc.)</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Deliver specific projects across B&amp;D, Thurrock, Havering</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Our mission statement is “striving to make a difference”</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Purpose to support informal carers and their families</a:t>
            </a:r>
          </a:p>
        </p:txBody>
      </p:sp>
      <p:pic>
        <p:nvPicPr>
          <p:cNvPr id="4" name="Picture 3">
            <a:extLst>
              <a:ext uri="{FF2B5EF4-FFF2-40B4-BE49-F238E27FC236}">
                <a16:creationId xmlns:a16="http://schemas.microsoft.com/office/drawing/2014/main" id="{DDF0618A-575C-858E-62CD-2CE8289B4408}"/>
              </a:ext>
            </a:extLst>
          </p:cNvPr>
          <p:cNvPicPr>
            <a:picLocks noChangeAspect="1"/>
          </p:cNvPicPr>
          <p:nvPr/>
        </p:nvPicPr>
        <p:blipFill>
          <a:blip r:embed="rId3" cstate="print"/>
          <a:srcRect/>
          <a:stretch>
            <a:fillRect/>
          </a:stretch>
        </p:blipFill>
        <p:spPr bwMode="auto">
          <a:xfrm>
            <a:off x="9951539" y="25474"/>
            <a:ext cx="2046151" cy="1227691"/>
          </a:xfrm>
          <a:prstGeom prst="rect">
            <a:avLst/>
          </a:prstGeom>
          <a:noFill/>
          <a:ln w="9525">
            <a:noFill/>
            <a:miter lim="800000"/>
            <a:headEnd/>
            <a:tailEnd/>
          </a:ln>
        </p:spPr>
      </p:pic>
    </p:spTree>
    <p:extLst>
      <p:ext uri="{BB962C8B-B14F-4D97-AF65-F5344CB8AC3E}">
        <p14:creationId xmlns:p14="http://schemas.microsoft.com/office/powerpoint/2010/main" val="372897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pPr>
            <a:r>
              <a:rPr lang="en-GB" sz="2400" b="1" dirty="0">
                <a:solidFill>
                  <a:schemeClr val="tx1"/>
                </a:solidFill>
                <a:ea typeface="Aptos" panose="020B0004020202020204" pitchFamily="34" charset="0"/>
                <a:cs typeface="Times New Roman" panose="02020603050405020304" pitchFamily="18" charset="0"/>
              </a:rPr>
              <a:t>What support is available for parents and carers?</a:t>
            </a:r>
          </a:p>
          <a:p>
            <a:pPr lvl="0">
              <a:spcAft>
                <a:spcPts val="600"/>
              </a:spcAft>
            </a:pPr>
            <a:r>
              <a:rPr lang="en-GB" i="1" dirty="0">
                <a:ea typeface="Times New Roman" panose="02020603050405020304" pitchFamily="18" charset="0"/>
                <a:cs typeface="Times New Roman" panose="02020603050405020304" pitchFamily="18" charset="0"/>
              </a:rPr>
              <a:t>Sharon Cumberbatch</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331470" y="1211580"/>
            <a:ext cx="11459477" cy="4606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Courier New" panose="02070309020205020404" pitchFamily="49" charset="0"/>
              <a:buChar char="o"/>
            </a:pPr>
            <a:r>
              <a:rPr lang="en-GB" sz="1800" dirty="0">
                <a:solidFill>
                  <a:schemeClr val="tx1"/>
                </a:solidFill>
              </a:rPr>
              <a:t>Advocacy</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Emotional support</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Training</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Welfare benefits and income maximisation</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Carers peer support groups</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Information Events</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Social Events, trips, parties etc.</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SENDIASS (B&amp;D)</a:t>
            </a:r>
          </a:p>
          <a:p>
            <a:pPr marL="285750" indent="-285750">
              <a:buFont typeface="Courier New" panose="02070309020205020404" pitchFamily="49" charset="0"/>
              <a:buChar char="o"/>
            </a:pPr>
            <a:endParaRPr lang="en-GB" sz="1800" dirty="0">
              <a:solidFill>
                <a:schemeClr val="tx1"/>
              </a:solidFill>
            </a:endParaRPr>
          </a:p>
          <a:p>
            <a:pPr marL="285750" indent="-285750">
              <a:buFont typeface="Courier New" panose="02070309020205020404" pitchFamily="49" charset="0"/>
              <a:buChar char="o"/>
            </a:pPr>
            <a:r>
              <a:rPr lang="en-GB" sz="1800" dirty="0">
                <a:solidFill>
                  <a:schemeClr val="tx1"/>
                </a:solidFill>
              </a:rPr>
              <a:t>Young Carers Project – B&amp;D and Thurrock</a:t>
            </a:r>
          </a:p>
        </p:txBody>
      </p:sp>
      <p:sp>
        <p:nvSpPr>
          <p:cNvPr id="3" name="Rectangle 2">
            <a:extLst>
              <a:ext uri="{FF2B5EF4-FFF2-40B4-BE49-F238E27FC236}">
                <a16:creationId xmlns:a16="http://schemas.microsoft.com/office/drawing/2014/main" id="{DB2D798F-E182-6D27-F5DF-7BEED83D1DE1}"/>
              </a:ext>
            </a:extLst>
          </p:cNvPr>
          <p:cNvSpPr/>
          <p:nvPr/>
        </p:nvSpPr>
        <p:spPr>
          <a:xfrm>
            <a:off x="7924486" y="1545594"/>
            <a:ext cx="3608151" cy="15115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tabLst>
                <a:tab pos="3314700" algn="l"/>
              </a:tabLst>
            </a:pPr>
            <a:r>
              <a:rPr lang="en-GB" sz="1400" dirty="0">
                <a:solidFill>
                  <a:srgbClr val="00B050"/>
                </a:solidFill>
                <a:effectLst/>
                <a:latin typeface="Arial" panose="020B0604020202020204" pitchFamily="34" charset="0"/>
                <a:ea typeface="Times New Roman" panose="02020603050405020304" pitchFamily="18" charset="0"/>
              </a:rPr>
              <a:t>CARERS CENTRE SA LIMITED</a:t>
            </a:r>
            <a:endParaRPr lang="en-GB" sz="1400" dirty="0">
              <a:solidFill>
                <a:srgbClr val="00B050"/>
              </a:solidFill>
              <a:effectLst/>
              <a:latin typeface="Times New Roman" panose="02020603050405020304" pitchFamily="18" charset="0"/>
              <a:ea typeface="Times New Roman" panose="02020603050405020304" pitchFamily="18" charset="0"/>
            </a:endParaRPr>
          </a:p>
          <a:p>
            <a:pPr marL="0" indent="0" algn="ctr">
              <a:buNone/>
              <a:tabLst>
                <a:tab pos="3314700" algn="l"/>
              </a:tabLst>
            </a:pPr>
            <a:r>
              <a:rPr lang="en-GB" sz="1400" dirty="0">
                <a:solidFill>
                  <a:srgbClr val="00B050"/>
                </a:solidFill>
                <a:effectLst/>
                <a:latin typeface="Arial" panose="020B0604020202020204" pitchFamily="34" charset="0"/>
                <a:ea typeface="Times New Roman" panose="02020603050405020304" pitchFamily="18" charset="0"/>
              </a:rPr>
              <a:t>334 HEATHWAY, DAGENHAM, RM10 8NJ</a:t>
            </a:r>
            <a:endParaRPr lang="en-GB" sz="1400" dirty="0">
              <a:solidFill>
                <a:srgbClr val="00B050"/>
              </a:solidFill>
              <a:effectLst/>
              <a:latin typeface="Times New Roman" panose="02020603050405020304" pitchFamily="18" charset="0"/>
              <a:ea typeface="Times New Roman" panose="02020603050405020304" pitchFamily="18" charset="0"/>
            </a:endParaRPr>
          </a:p>
          <a:p>
            <a:pPr marL="0" indent="0" algn="ctr">
              <a:buNone/>
              <a:tabLst>
                <a:tab pos="3314700" algn="l"/>
              </a:tabLst>
            </a:pPr>
            <a:r>
              <a:rPr lang="en-GB" sz="1400" dirty="0">
                <a:solidFill>
                  <a:srgbClr val="00B050"/>
                </a:solidFill>
                <a:effectLst/>
                <a:latin typeface="Arial" panose="020B0604020202020204" pitchFamily="34" charset="0"/>
                <a:ea typeface="Times New Roman" panose="02020603050405020304" pitchFamily="18" charset="0"/>
              </a:rPr>
              <a:t>TEL: 020 8593 4422</a:t>
            </a:r>
            <a:endParaRPr lang="en-GB" sz="1400" dirty="0">
              <a:solidFill>
                <a:srgbClr val="00B050"/>
              </a:solidFill>
              <a:effectLst/>
              <a:latin typeface="Times New Roman" panose="02020603050405020304" pitchFamily="18" charset="0"/>
              <a:ea typeface="Times New Roman" panose="02020603050405020304" pitchFamily="18" charset="0"/>
            </a:endParaRPr>
          </a:p>
          <a:p>
            <a:pPr marL="0" indent="0" algn="ctr">
              <a:buNone/>
              <a:tabLst>
                <a:tab pos="3314700" algn="l"/>
              </a:tabLst>
            </a:pPr>
            <a:r>
              <a:rPr lang="en-GB" sz="1400" dirty="0">
                <a:solidFill>
                  <a:srgbClr val="00B050"/>
                </a:solidFill>
                <a:effectLst/>
                <a:latin typeface="Arial" panose="020B0604020202020204" pitchFamily="34" charset="0"/>
                <a:ea typeface="Times New Roman" panose="02020603050405020304" pitchFamily="18" charset="0"/>
              </a:rPr>
              <a:t>Email: carers@carerscentre.org.uk</a:t>
            </a:r>
            <a:endParaRPr lang="en-GB" sz="1400" dirty="0">
              <a:solidFill>
                <a:srgbClr val="00B050"/>
              </a:solidFill>
              <a:effectLst/>
              <a:latin typeface="Times New Roman" panose="02020603050405020304" pitchFamily="18" charset="0"/>
              <a:ea typeface="Times New Roman" panose="02020603050405020304" pitchFamily="18" charset="0"/>
            </a:endParaRPr>
          </a:p>
          <a:p>
            <a:pPr marL="0" indent="0" algn="ctr">
              <a:buNone/>
              <a:tabLst>
                <a:tab pos="3314700" algn="l"/>
              </a:tabLst>
            </a:pPr>
            <a:r>
              <a:rPr lang="en-GB" sz="1400" dirty="0">
                <a:solidFill>
                  <a:srgbClr val="00B050"/>
                </a:solidFill>
                <a:effectLst/>
                <a:latin typeface="Arial" panose="020B0604020202020204" pitchFamily="34" charset="0"/>
                <a:ea typeface="Times New Roman" panose="02020603050405020304" pitchFamily="18" charset="0"/>
              </a:rPr>
              <a:t>WEBSITE: www.carerscentre.org.uk</a:t>
            </a:r>
            <a:endParaRPr lang="en-GB" sz="1400" dirty="0">
              <a:solidFill>
                <a:srgbClr val="00B050"/>
              </a:solidFill>
              <a:effectLst/>
              <a:latin typeface="Times New Roman" panose="02020603050405020304" pitchFamily="18" charset="0"/>
              <a:ea typeface="Times New Roman" panose="02020603050405020304" pitchFamily="18" charset="0"/>
            </a:endParaRPr>
          </a:p>
          <a:p>
            <a:pPr algn="ctr"/>
            <a:endParaRPr lang="en-GB" sz="1400" dirty="0"/>
          </a:p>
        </p:txBody>
      </p:sp>
      <p:pic>
        <p:nvPicPr>
          <p:cNvPr id="4" name="Picture 3">
            <a:extLst>
              <a:ext uri="{FF2B5EF4-FFF2-40B4-BE49-F238E27FC236}">
                <a16:creationId xmlns:a16="http://schemas.microsoft.com/office/drawing/2014/main" id="{1D3CD5E2-FCF0-596E-9AB0-4509CF1962A3}"/>
              </a:ext>
            </a:extLst>
          </p:cNvPr>
          <p:cNvPicPr>
            <a:picLocks noChangeAspect="1"/>
          </p:cNvPicPr>
          <p:nvPr/>
        </p:nvPicPr>
        <p:blipFill>
          <a:blip r:embed="rId3"/>
          <a:srcRect/>
          <a:stretch/>
        </p:blipFill>
        <p:spPr>
          <a:xfrm>
            <a:off x="9463315" y="3121155"/>
            <a:ext cx="1764208" cy="2494789"/>
          </a:xfrm>
          <a:prstGeom prst="rect">
            <a:avLst/>
          </a:prstGeom>
        </p:spPr>
      </p:pic>
      <p:pic>
        <p:nvPicPr>
          <p:cNvPr id="5" name="Picture 4">
            <a:extLst>
              <a:ext uri="{FF2B5EF4-FFF2-40B4-BE49-F238E27FC236}">
                <a16:creationId xmlns:a16="http://schemas.microsoft.com/office/drawing/2014/main" id="{55399BDF-E227-278D-5263-4D65EB2B674B}"/>
              </a:ext>
            </a:extLst>
          </p:cNvPr>
          <p:cNvPicPr>
            <a:picLocks noChangeAspect="1"/>
          </p:cNvPicPr>
          <p:nvPr/>
        </p:nvPicPr>
        <p:blipFill>
          <a:blip r:embed="rId4" cstate="print"/>
          <a:srcRect/>
          <a:stretch>
            <a:fillRect/>
          </a:stretch>
        </p:blipFill>
        <p:spPr bwMode="auto">
          <a:xfrm>
            <a:off x="9951539" y="25474"/>
            <a:ext cx="2046151" cy="1227691"/>
          </a:xfrm>
          <a:prstGeom prst="rect">
            <a:avLst/>
          </a:prstGeom>
          <a:noFill/>
          <a:ln w="9525">
            <a:noFill/>
            <a:miter lim="800000"/>
            <a:headEnd/>
            <a:tailEnd/>
          </a:ln>
        </p:spPr>
      </p:pic>
    </p:spTree>
    <p:extLst>
      <p:ext uri="{BB962C8B-B14F-4D97-AF65-F5344CB8AC3E}">
        <p14:creationId xmlns:p14="http://schemas.microsoft.com/office/powerpoint/2010/main" val="373778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BBFFA-AA2A-23BB-269D-AF3058D4F10B}"/>
              </a:ext>
            </a:extLst>
          </p:cNvPr>
          <p:cNvSpPr/>
          <p:nvPr/>
        </p:nvSpPr>
        <p:spPr>
          <a:xfrm>
            <a:off x="366261" y="2297430"/>
            <a:ext cx="11459477" cy="11315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r>
              <a:rPr lang="en-GB" sz="36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Tea break – 11:00am – 11:15am</a:t>
            </a:r>
          </a:p>
          <a:p>
            <a:endParaRPr lang="en-GB" dirty="0">
              <a:solidFill>
                <a:schemeClr val="tx1"/>
              </a:solidFill>
            </a:endParaRPr>
          </a:p>
        </p:txBody>
      </p:sp>
    </p:spTree>
    <p:extLst>
      <p:ext uri="{BB962C8B-B14F-4D97-AF65-F5344CB8AC3E}">
        <p14:creationId xmlns:p14="http://schemas.microsoft.com/office/powerpoint/2010/main" val="219818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BBFFA-AA2A-23BB-269D-AF3058D4F10B}"/>
              </a:ext>
            </a:extLst>
          </p:cNvPr>
          <p:cNvSpPr/>
          <p:nvPr/>
        </p:nvSpPr>
        <p:spPr>
          <a:xfrm>
            <a:off x="366261" y="2297430"/>
            <a:ext cx="11459477" cy="11315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r>
              <a:rPr lang="en-GB" sz="36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Question and </a:t>
            </a:r>
            <a:r>
              <a:rPr lang="en-GB" sz="3600">
                <a:solidFill>
                  <a:schemeClr val="tx1"/>
                </a:solidFill>
                <a:effectLst/>
                <a:latin typeface="Aptos" panose="020B0004020202020204" pitchFamily="34" charset="0"/>
                <a:ea typeface="Aptos" panose="020B0004020202020204" pitchFamily="34" charset="0"/>
                <a:cs typeface="Times New Roman" panose="02020603050405020304" pitchFamily="18" charset="0"/>
              </a:rPr>
              <a:t>answer session</a:t>
            </a:r>
            <a:endParaRPr lang="en-GB" sz="36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solidFill>
                <a:schemeClr val="tx1"/>
              </a:solidFill>
            </a:endParaRPr>
          </a:p>
        </p:txBody>
      </p:sp>
    </p:spTree>
    <p:extLst>
      <p:ext uri="{BB962C8B-B14F-4D97-AF65-F5344CB8AC3E}">
        <p14:creationId xmlns:p14="http://schemas.microsoft.com/office/powerpoint/2010/main" val="254560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401052" y="131535"/>
            <a:ext cx="110659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mj-lt"/>
                <a:cs typeface="Arial"/>
              </a:rPr>
              <a:t>Welcome!</a:t>
            </a:r>
            <a:endParaRPr lang="en-US" sz="3600" b="1" dirty="0">
              <a:latin typeface="+mj-lt"/>
              <a:cs typeface="Arial"/>
            </a:endParaRPr>
          </a:p>
        </p:txBody>
      </p:sp>
      <p:sp>
        <p:nvSpPr>
          <p:cNvPr id="3" name="Rectangle 2">
            <a:extLst>
              <a:ext uri="{FF2B5EF4-FFF2-40B4-BE49-F238E27FC236}">
                <a16:creationId xmlns:a16="http://schemas.microsoft.com/office/drawing/2014/main" id="{51B2A390-C6E8-8822-2D1A-9C47CF06FA4D}"/>
              </a:ext>
            </a:extLst>
          </p:cNvPr>
          <p:cNvSpPr/>
          <p:nvPr/>
        </p:nvSpPr>
        <p:spPr>
          <a:xfrm>
            <a:off x="401052" y="946484"/>
            <a:ext cx="11389895" cy="4745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tx1"/>
                </a:solidFill>
              </a:rPr>
              <a:t>Plan for the day:</a:t>
            </a:r>
          </a:p>
          <a:p>
            <a:pPr>
              <a:spcAft>
                <a:spcPts val="600"/>
              </a:spcAft>
            </a:pPr>
            <a:endParaRPr lang="en-GB" sz="800" dirty="0">
              <a:solidFill>
                <a:schemeClr val="tx1"/>
              </a:solidFill>
            </a:endParaRPr>
          </a:p>
          <a:p>
            <a:pPr>
              <a:spcAft>
                <a:spcPts val="600"/>
              </a:spcAft>
            </a:pPr>
            <a:r>
              <a:rPr lang="en-GB" b="1" dirty="0">
                <a:solidFill>
                  <a:schemeClr val="tx1"/>
                </a:solidFill>
              </a:rPr>
              <a:t>10:00: Welcome and introductions</a:t>
            </a:r>
          </a:p>
          <a:p>
            <a:pPr>
              <a:spcAft>
                <a:spcPts val="600"/>
              </a:spcAft>
            </a:pPr>
            <a:endParaRPr lang="en-GB" sz="1000" dirty="0">
              <a:solidFill>
                <a:schemeClr val="tx1"/>
              </a:solidFill>
            </a:endParaRPr>
          </a:p>
          <a:p>
            <a:pPr>
              <a:spcAft>
                <a:spcPts val="600"/>
              </a:spcAft>
            </a:pPr>
            <a:r>
              <a:rPr lang="en-GB" b="1" dirty="0">
                <a:solidFill>
                  <a:schemeClr val="tx1"/>
                </a:solidFill>
              </a:rPr>
              <a:t>10:10 – 11:00am: Presentations</a:t>
            </a:r>
          </a:p>
          <a:p>
            <a:pPr marL="342900" lvl="0" indent="-342900">
              <a:spcAft>
                <a:spcPts val="600"/>
              </a:spcAft>
              <a:buFont typeface="+mj-lt"/>
              <a:buAutoNum type="arabicPeriod"/>
            </a:pPr>
            <a:r>
              <a:rPr lang="en-GB" dirty="0">
                <a:solidFill>
                  <a:schemeClr val="tx1"/>
                </a:solidFill>
                <a:effectLst/>
                <a:ea typeface="Times New Roman" panose="02020603050405020304" pitchFamily="18" charset="0"/>
                <a:cs typeface="Times New Roman" panose="02020603050405020304" pitchFamily="18" charset="0"/>
              </a:rPr>
              <a:t>What is the process of moving from children’s social care to adulthood?</a:t>
            </a:r>
          </a:p>
          <a:p>
            <a:pPr marL="342900" lvl="0" indent="-342900">
              <a:spcAft>
                <a:spcPts val="600"/>
              </a:spcAft>
              <a:buFont typeface="+mj-lt"/>
              <a:buAutoNum type="arabicPeriod"/>
            </a:pPr>
            <a:r>
              <a:rPr lang="en-GB" dirty="0">
                <a:solidFill>
                  <a:schemeClr val="tx1"/>
                </a:solidFill>
                <a:effectLst/>
                <a:ea typeface="Times New Roman" panose="02020603050405020304" pitchFamily="18" charset="0"/>
                <a:cs typeface="Times New Roman" panose="02020603050405020304" pitchFamily="18" charset="0"/>
              </a:rPr>
              <a:t>Who is eligible for support from adult social care, and what types of support are available? </a:t>
            </a:r>
          </a:p>
          <a:p>
            <a:pPr marL="342900" lvl="0" indent="-342900">
              <a:spcAft>
                <a:spcPts val="600"/>
              </a:spcAft>
              <a:buFont typeface="+mj-lt"/>
              <a:buAutoNum type="arabicPeriod"/>
            </a:pPr>
            <a:r>
              <a:rPr lang="en-GB" dirty="0">
                <a:solidFill>
                  <a:schemeClr val="tx1"/>
                </a:solidFill>
                <a:effectLst/>
                <a:ea typeface="Times New Roman" panose="02020603050405020304" pitchFamily="18" charset="0"/>
                <a:cs typeface="Times New Roman" panose="02020603050405020304" pitchFamily="18" charset="0"/>
              </a:rPr>
              <a:t>What support and options exist for adults who are not eligible for adult social care? </a:t>
            </a:r>
            <a:endParaRPr lang="en-GB" dirty="0">
              <a:solidFill>
                <a:schemeClr val="tx1"/>
              </a:solidFill>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n-GB" dirty="0">
                <a:solidFill>
                  <a:schemeClr val="tx1"/>
                </a:solidFill>
                <a:effectLst/>
                <a:ea typeface="Times New Roman" panose="02020603050405020304" pitchFamily="18" charset="0"/>
                <a:cs typeface="Times New Roman" panose="02020603050405020304" pitchFamily="18" charset="0"/>
              </a:rPr>
              <a:t>How does support from the NHS change as young people become adults? </a:t>
            </a:r>
          </a:p>
          <a:p>
            <a:pPr marL="342900" lvl="0" indent="-342900">
              <a:spcAft>
                <a:spcPts val="600"/>
              </a:spcAft>
              <a:buFont typeface="+mj-lt"/>
              <a:buAutoNum type="arabicPeriod"/>
            </a:pPr>
            <a:r>
              <a:rPr lang="en-GB" dirty="0">
                <a:solidFill>
                  <a:schemeClr val="tx1"/>
                </a:solidFill>
                <a:ea typeface="Aptos" panose="020B0004020202020204" pitchFamily="34" charset="0"/>
                <a:cs typeface="Times New Roman" panose="02020603050405020304" pitchFamily="18" charset="0"/>
              </a:rPr>
              <a:t>What support is available for parents and carers?</a:t>
            </a:r>
          </a:p>
          <a:p>
            <a:pPr lvl="0">
              <a:spcAft>
                <a:spcPts val="600"/>
              </a:spcAft>
            </a:pPr>
            <a:endParaRPr lang="en-GB" sz="800" dirty="0">
              <a:solidFill>
                <a:schemeClr val="tx1"/>
              </a:solidFill>
              <a:effectLst/>
              <a:ea typeface="Aptos" panose="020B0004020202020204" pitchFamily="34" charset="0"/>
              <a:cs typeface="Times New Roman" panose="02020603050405020304" pitchFamily="18" charset="0"/>
            </a:endParaRPr>
          </a:p>
          <a:p>
            <a:pPr lvl="0">
              <a:spcAft>
                <a:spcPts val="600"/>
              </a:spcAft>
            </a:pPr>
            <a:r>
              <a:rPr lang="en-GB" b="1" dirty="0">
                <a:solidFill>
                  <a:schemeClr val="tx1"/>
                </a:solidFill>
                <a:ea typeface="Aptos" panose="020B0004020202020204" pitchFamily="34" charset="0"/>
                <a:cs typeface="Times New Roman" panose="02020603050405020304" pitchFamily="18" charset="0"/>
              </a:rPr>
              <a:t>11:00am – 11:15am: Tea break</a:t>
            </a:r>
          </a:p>
          <a:p>
            <a:pPr lvl="0">
              <a:spcAft>
                <a:spcPts val="600"/>
              </a:spcAft>
            </a:pPr>
            <a:endParaRPr lang="en-GB" sz="1000" dirty="0">
              <a:solidFill>
                <a:schemeClr val="tx1"/>
              </a:solidFill>
              <a:effectLst/>
              <a:ea typeface="Aptos" panose="020B0004020202020204" pitchFamily="34" charset="0"/>
              <a:cs typeface="Times New Roman" panose="02020603050405020304" pitchFamily="18" charset="0"/>
            </a:endParaRPr>
          </a:p>
          <a:p>
            <a:pPr lvl="0">
              <a:spcAft>
                <a:spcPts val="600"/>
              </a:spcAft>
            </a:pPr>
            <a:r>
              <a:rPr lang="en-GB" b="1" dirty="0">
                <a:solidFill>
                  <a:schemeClr val="tx1"/>
                </a:solidFill>
                <a:ea typeface="Aptos" panose="020B0004020202020204" pitchFamily="34" charset="0"/>
                <a:cs typeface="Times New Roman" panose="02020603050405020304" pitchFamily="18" charset="0"/>
              </a:rPr>
              <a:t>11:15am – 12:00pm: Question and answers</a:t>
            </a:r>
          </a:p>
          <a:p>
            <a:pPr lvl="0"/>
            <a:endParaRPr lang="en-GB"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solidFill>
                <a:schemeClr val="tx1"/>
              </a:solidFill>
            </a:endParaRPr>
          </a:p>
        </p:txBody>
      </p:sp>
    </p:spTree>
    <p:extLst>
      <p:ext uri="{BB962C8B-B14F-4D97-AF65-F5344CB8AC3E}">
        <p14:creationId xmlns:p14="http://schemas.microsoft.com/office/powerpoint/2010/main" val="234983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401052" y="131535"/>
            <a:ext cx="11065987"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400" b="1" dirty="0">
                <a:latin typeface="Aptos"/>
                <a:ea typeface="Times New Roman" panose="02020603050405020304" pitchFamily="18" charset="0"/>
                <a:cs typeface="Times New Roman"/>
              </a:rPr>
              <a:t>The Transition Pathway from Children's Social Care to Adult Social Care (1)</a:t>
            </a:r>
            <a:endParaRPr lang="en-US" dirty="0">
              <a:latin typeface="Aptos"/>
            </a:endParaRPr>
          </a:p>
          <a:p>
            <a:pPr>
              <a:spcAft>
                <a:spcPts val="600"/>
              </a:spcAft>
            </a:pPr>
            <a:r>
              <a:rPr lang="en-GB" dirty="0">
                <a:ea typeface="Times New Roman" panose="02020603050405020304" pitchFamily="18" charset="0"/>
                <a:cs typeface="Times New Roman"/>
              </a:rPr>
              <a:t>Carolyn Greenaway, Head of Service, Children &amp; Young People with Disabilities</a:t>
            </a:r>
            <a:endParaRPr lang="en-GB" dirty="0"/>
          </a:p>
        </p:txBody>
      </p:sp>
      <p:sp>
        <p:nvSpPr>
          <p:cNvPr id="5" name="TextBox 4">
            <a:extLst>
              <a:ext uri="{FF2B5EF4-FFF2-40B4-BE49-F238E27FC236}">
                <a16:creationId xmlns:a16="http://schemas.microsoft.com/office/drawing/2014/main" id="{D625E7D3-32C5-C5E3-163A-18F45829E24F}"/>
              </a:ext>
            </a:extLst>
          </p:cNvPr>
          <p:cNvSpPr txBox="1"/>
          <p:nvPr/>
        </p:nvSpPr>
        <p:spPr>
          <a:xfrm>
            <a:off x="401911" y="1094154"/>
            <a:ext cx="11388177" cy="5909310"/>
          </a:xfrm>
          <a:prstGeom prst="rect">
            <a:avLst/>
          </a:prstGeom>
          <a:noFill/>
        </p:spPr>
        <p:txBody>
          <a:bodyPr wrap="square" rtlCol="0">
            <a:spAutoFit/>
          </a:bodyPr>
          <a:lstStyle/>
          <a:p>
            <a:r>
              <a:rPr lang="en-GB" dirty="0"/>
              <a:t>This process applies to all young people who either have an allocated social worker or are in receipt of a short breaks package.</a:t>
            </a:r>
          </a:p>
          <a:p>
            <a:endParaRPr lang="en-GB" dirty="0"/>
          </a:p>
          <a:p>
            <a:endParaRPr lang="en-GB" dirty="0"/>
          </a:p>
          <a:p>
            <a:r>
              <a:rPr lang="en-GB" dirty="0"/>
              <a:t>Age 14 onwards  </a:t>
            </a:r>
          </a:p>
          <a:p>
            <a:endParaRPr lang="en-GB" dirty="0"/>
          </a:p>
          <a:p>
            <a:endParaRPr lang="en-GB" dirty="0"/>
          </a:p>
          <a:p>
            <a:endParaRPr lang="en-GB" dirty="0"/>
          </a:p>
          <a:p>
            <a:endParaRPr lang="en-GB" dirty="0"/>
          </a:p>
          <a:p>
            <a:endParaRPr lang="en-GB" dirty="0"/>
          </a:p>
          <a:p>
            <a:r>
              <a:rPr lang="en-GB" dirty="0"/>
              <a:t>Age 16</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Rectangle 7">
            <a:extLst>
              <a:ext uri="{FF2B5EF4-FFF2-40B4-BE49-F238E27FC236}">
                <a16:creationId xmlns:a16="http://schemas.microsoft.com/office/drawing/2014/main" id="{14A38FF5-05A0-4BEE-A6DE-FE64232FBB95}"/>
              </a:ext>
            </a:extLst>
          </p:cNvPr>
          <p:cNvSpPr/>
          <p:nvPr/>
        </p:nvSpPr>
        <p:spPr>
          <a:xfrm>
            <a:off x="3961068" y="1714446"/>
            <a:ext cx="5458125" cy="171455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GB" dirty="0"/>
              <a:t>Social workers and CYPD Hub staff will begin to talk to parents about transition and make them aware of the process and the potential changes.</a:t>
            </a:r>
          </a:p>
        </p:txBody>
      </p:sp>
      <p:sp>
        <p:nvSpPr>
          <p:cNvPr id="9" name="Arrow: Down 8">
            <a:extLst>
              <a:ext uri="{FF2B5EF4-FFF2-40B4-BE49-F238E27FC236}">
                <a16:creationId xmlns:a16="http://schemas.microsoft.com/office/drawing/2014/main" id="{A3F63546-49E8-49F3-29C8-0648AC604031}"/>
              </a:ext>
            </a:extLst>
          </p:cNvPr>
          <p:cNvSpPr/>
          <p:nvPr/>
        </p:nvSpPr>
        <p:spPr>
          <a:xfrm>
            <a:off x="2115194" y="1604966"/>
            <a:ext cx="948977" cy="4887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  r  a n s  I   t   I  o n s</a:t>
            </a:r>
          </a:p>
          <a:p>
            <a:pPr algn="ctr"/>
            <a:endParaRPr lang="en-GB" dirty="0"/>
          </a:p>
          <a:p>
            <a:pPr algn="ctr"/>
            <a:r>
              <a:rPr lang="en-GB" dirty="0"/>
              <a:t> P a n e  l</a:t>
            </a:r>
          </a:p>
        </p:txBody>
      </p:sp>
      <p:sp>
        <p:nvSpPr>
          <p:cNvPr id="11" name="Rectangle 10">
            <a:extLst>
              <a:ext uri="{FF2B5EF4-FFF2-40B4-BE49-F238E27FC236}">
                <a16:creationId xmlns:a16="http://schemas.microsoft.com/office/drawing/2014/main" id="{7F7706FB-F033-2B24-A907-676113FF681A}"/>
              </a:ext>
            </a:extLst>
          </p:cNvPr>
          <p:cNvSpPr/>
          <p:nvPr/>
        </p:nvSpPr>
        <p:spPr>
          <a:xfrm>
            <a:off x="3961068" y="3842657"/>
            <a:ext cx="7124541" cy="192118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Referral will be completed to Adult Social Care, and key information will be shared to inform planning.</a:t>
            </a:r>
          </a:p>
          <a:p>
            <a:pPr algn="ctr"/>
            <a:r>
              <a:rPr lang="en-GB" dirty="0"/>
              <a:t>Social worker will attend EHC Annual Review </a:t>
            </a:r>
          </a:p>
        </p:txBody>
      </p:sp>
    </p:spTree>
    <p:extLst>
      <p:ext uri="{BB962C8B-B14F-4D97-AF65-F5344CB8AC3E}">
        <p14:creationId xmlns:p14="http://schemas.microsoft.com/office/powerpoint/2010/main" val="240985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401052" y="131535"/>
            <a:ext cx="11065987"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400" b="1" dirty="0">
                <a:latin typeface="Aptos"/>
                <a:ea typeface="Times New Roman" panose="02020603050405020304" pitchFamily="18" charset="0"/>
                <a:cs typeface="Times New Roman"/>
              </a:rPr>
              <a:t>The Transition Pathway from Children's Social Care to Adult Social Care (2)</a:t>
            </a:r>
            <a:endParaRPr lang="en-US" dirty="0">
              <a:latin typeface="Aptos"/>
            </a:endParaRPr>
          </a:p>
          <a:p>
            <a:pPr>
              <a:spcAft>
                <a:spcPts val="600"/>
              </a:spcAft>
            </a:pPr>
            <a:r>
              <a:rPr lang="en-GB" dirty="0">
                <a:ea typeface="Times New Roman" panose="02020603050405020304" pitchFamily="18" charset="0"/>
                <a:cs typeface="Times New Roman"/>
              </a:rPr>
              <a:t>Carolyn Greenaway, Head of Service, Children &amp; Young People with Disabilities</a:t>
            </a:r>
            <a:endParaRPr lang="en-GB" dirty="0"/>
          </a:p>
        </p:txBody>
      </p:sp>
      <p:sp>
        <p:nvSpPr>
          <p:cNvPr id="5" name="TextBox 4">
            <a:extLst>
              <a:ext uri="{FF2B5EF4-FFF2-40B4-BE49-F238E27FC236}">
                <a16:creationId xmlns:a16="http://schemas.microsoft.com/office/drawing/2014/main" id="{D625E7D3-32C5-C5E3-163A-18F45829E24F}"/>
              </a:ext>
            </a:extLst>
          </p:cNvPr>
          <p:cNvSpPr txBox="1"/>
          <p:nvPr/>
        </p:nvSpPr>
        <p:spPr>
          <a:xfrm>
            <a:off x="401911" y="1094154"/>
            <a:ext cx="11388177" cy="5909310"/>
          </a:xfrm>
          <a:prstGeom prst="rect">
            <a:avLst/>
          </a:prstGeom>
          <a:noFill/>
        </p:spPr>
        <p:txBody>
          <a:bodyPr wrap="square" rtlCol="0">
            <a:spAutoFit/>
          </a:bodyPr>
          <a:lstStyle/>
          <a:p>
            <a:r>
              <a:rPr lang="en-GB" dirty="0"/>
              <a:t>This process applies to all young people who either have an allocated social worker or are in receipt of a short breaks package.</a:t>
            </a:r>
          </a:p>
          <a:p>
            <a:endParaRPr lang="en-GB" dirty="0"/>
          </a:p>
          <a:p>
            <a:endParaRPr lang="en-GB" dirty="0"/>
          </a:p>
          <a:p>
            <a:r>
              <a:rPr lang="en-GB" dirty="0"/>
              <a:t>Age 17</a:t>
            </a:r>
          </a:p>
          <a:p>
            <a:endParaRPr lang="en-GB" dirty="0"/>
          </a:p>
          <a:p>
            <a:endParaRPr lang="en-GB" dirty="0"/>
          </a:p>
          <a:p>
            <a:endParaRPr lang="en-GB" dirty="0"/>
          </a:p>
          <a:p>
            <a:endParaRPr lang="en-GB" dirty="0"/>
          </a:p>
          <a:p>
            <a:endParaRPr lang="en-GB" dirty="0"/>
          </a:p>
          <a:p>
            <a:r>
              <a:rPr lang="en-GB" dirty="0"/>
              <a:t>Age 18</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Rectangle 7">
            <a:extLst>
              <a:ext uri="{FF2B5EF4-FFF2-40B4-BE49-F238E27FC236}">
                <a16:creationId xmlns:a16="http://schemas.microsoft.com/office/drawing/2014/main" id="{14A38FF5-05A0-4BEE-A6DE-FE64232FBB95}"/>
              </a:ext>
            </a:extLst>
          </p:cNvPr>
          <p:cNvSpPr/>
          <p:nvPr/>
        </p:nvSpPr>
        <p:spPr>
          <a:xfrm>
            <a:off x="3961068" y="1714446"/>
            <a:ext cx="7077046" cy="232415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n-GB" dirty="0"/>
              <a:t>An Adult Social Care worker will be allocated to work alongside the Children’s Social Worker and participate in meetings and joint visits.</a:t>
            </a:r>
          </a:p>
          <a:p>
            <a:pPr lvl="0"/>
            <a:r>
              <a:rPr lang="en-GB" dirty="0"/>
              <a:t>Care Act Assessment will be completed and a care and  support package proposed.</a:t>
            </a:r>
          </a:p>
          <a:p>
            <a:pPr lvl="0"/>
            <a:r>
              <a:rPr lang="en-GB" dirty="0"/>
              <a:t>A Mental Capacity Assessment will be completed if this is required.</a:t>
            </a:r>
          </a:p>
          <a:p>
            <a:pPr lvl="0"/>
            <a:endParaRPr lang="en-GB" dirty="0"/>
          </a:p>
        </p:txBody>
      </p:sp>
      <p:sp>
        <p:nvSpPr>
          <p:cNvPr id="9" name="Arrow: Down 8">
            <a:extLst>
              <a:ext uri="{FF2B5EF4-FFF2-40B4-BE49-F238E27FC236}">
                <a16:creationId xmlns:a16="http://schemas.microsoft.com/office/drawing/2014/main" id="{A3F63546-49E8-49F3-29C8-0648AC604031}"/>
              </a:ext>
            </a:extLst>
          </p:cNvPr>
          <p:cNvSpPr/>
          <p:nvPr/>
        </p:nvSpPr>
        <p:spPr>
          <a:xfrm>
            <a:off x="2115194" y="1604966"/>
            <a:ext cx="948977" cy="4887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  r  a n s  I   t   I  o n s</a:t>
            </a:r>
          </a:p>
          <a:p>
            <a:pPr algn="ctr"/>
            <a:endParaRPr lang="en-GB" dirty="0"/>
          </a:p>
          <a:p>
            <a:pPr algn="ctr"/>
            <a:r>
              <a:rPr lang="en-GB" dirty="0"/>
              <a:t> P a n e  l</a:t>
            </a:r>
          </a:p>
        </p:txBody>
      </p:sp>
      <p:sp>
        <p:nvSpPr>
          <p:cNvPr id="11" name="Rectangle 10">
            <a:extLst>
              <a:ext uri="{FF2B5EF4-FFF2-40B4-BE49-F238E27FC236}">
                <a16:creationId xmlns:a16="http://schemas.microsoft.com/office/drawing/2014/main" id="{7F7706FB-F033-2B24-A907-676113FF681A}"/>
              </a:ext>
            </a:extLst>
          </p:cNvPr>
          <p:cNvSpPr/>
          <p:nvPr/>
        </p:nvSpPr>
        <p:spPr>
          <a:xfrm>
            <a:off x="3961068" y="4310743"/>
            <a:ext cx="5367989" cy="145310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At age 18 responsibility for any ongoing care and support package will transfer to Adult Social Care.</a:t>
            </a:r>
          </a:p>
        </p:txBody>
      </p:sp>
    </p:spTree>
    <p:extLst>
      <p:ext uri="{BB962C8B-B14F-4D97-AF65-F5344CB8AC3E}">
        <p14:creationId xmlns:p14="http://schemas.microsoft.com/office/powerpoint/2010/main" val="88819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A7C8-B620-38AE-09D3-7F6FF93A6EF0}"/>
              </a:ext>
            </a:extLst>
          </p:cNvPr>
          <p:cNvSpPr>
            <a:spLocks noGrp="1"/>
          </p:cNvSpPr>
          <p:nvPr>
            <p:ph type="title"/>
          </p:nvPr>
        </p:nvSpPr>
        <p:spPr/>
        <p:txBody>
          <a:bodyPr>
            <a:normAutofit/>
          </a:bodyPr>
          <a:lstStyle/>
          <a:p>
            <a:r>
              <a:rPr lang="en-US" sz="2800" dirty="0">
                <a:cs typeface="Arial"/>
              </a:rPr>
              <a:t>Education, Health and Care Plans (EHCPs)</a:t>
            </a:r>
            <a:br>
              <a:rPr lang="en-US" sz="2800" dirty="0">
                <a:cs typeface="Arial"/>
              </a:rPr>
            </a:br>
            <a:r>
              <a:rPr lang="en-US" sz="1800" dirty="0">
                <a:cs typeface="Arial"/>
              </a:rPr>
              <a:t>Denise Watts (Head of Statutory SEND Services)</a:t>
            </a:r>
            <a:br>
              <a:rPr lang="en-US" sz="1800" dirty="0">
                <a:cs typeface="Arial"/>
              </a:rPr>
            </a:br>
            <a:br>
              <a:rPr lang="en-US" sz="1800" dirty="0">
                <a:cs typeface="Arial"/>
              </a:rPr>
            </a:br>
            <a:r>
              <a:rPr lang="en-US" sz="1800" dirty="0">
                <a:ea typeface="+mj-lt"/>
                <a:cs typeface="+mj-lt"/>
                <a:hlinkClick r:id="rId2"/>
              </a:rPr>
              <a:t>Preparing for Adulthood (16-25) - Barking and Dagenham SEND Local Offer</a:t>
            </a:r>
            <a:endParaRPr lang="en-US" sz="1800" dirty="0">
              <a:cs typeface="Arial"/>
            </a:endParaRPr>
          </a:p>
        </p:txBody>
      </p:sp>
      <p:sp>
        <p:nvSpPr>
          <p:cNvPr id="3" name="Content Placeholder 2">
            <a:extLst>
              <a:ext uri="{FF2B5EF4-FFF2-40B4-BE49-F238E27FC236}">
                <a16:creationId xmlns:a16="http://schemas.microsoft.com/office/drawing/2014/main" id="{619EF186-6836-285E-AD43-6B770E429071}"/>
              </a:ext>
            </a:extLst>
          </p:cNvPr>
          <p:cNvSpPr>
            <a:spLocks noGrp="1"/>
          </p:cNvSpPr>
          <p:nvPr>
            <p:ph idx="1"/>
          </p:nvPr>
        </p:nvSpPr>
        <p:spPr>
          <a:xfrm>
            <a:off x="838200" y="1825625"/>
            <a:ext cx="10515600" cy="4215946"/>
          </a:xfrm>
        </p:spPr>
        <p:txBody>
          <a:bodyPr vert="horz" lIns="91440" tIns="45720" rIns="91440" bIns="45720" rtlCol="0" anchor="t">
            <a:normAutofit fontScale="25000" lnSpcReduction="20000"/>
          </a:bodyPr>
          <a:lstStyle/>
          <a:p>
            <a:pPr marL="0" indent="0">
              <a:spcBef>
                <a:spcPts val="2500"/>
              </a:spcBef>
              <a:buNone/>
            </a:pPr>
            <a:endParaRPr lang="en-GB" sz="3400" b="1" dirty="0"/>
          </a:p>
          <a:p>
            <a:pPr marL="285750" lvl="1" indent="-285750"/>
            <a:r>
              <a:rPr lang="en-GB" sz="6400" dirty="0"/>
              <a:t>Education, Health and Care Plan (EHCP) is a legal document that outlines the special educational needs and support requirements of children and young people up to the age of 25 (who continue with education and training pathways).</a:t>
            </a:r>
          </a:p>
          <a:p>
            <a:pPr marL="0" lvl="1" indent="0">
              <a:buNone/>
            </a:pPr>
            <a:endParaRPr lang="en-GB" sz="6400" dirty="0"/>
          </a:p>
          <a:p>
            <a:pPr marL="285750" lvl="1" indent="-285750"/>
            <a:r>
              <a:rPr lang="en-GB" sz="6400" dirty="0"/>
              <a:t>The EHCP can identify the support needed for a smooth transition, addressing health and wellbeing, and employment for those who do not wish to continue in education and training beyond participation age.</a:t>
            </a:r>
          </a:p>
          <a:p>
            <a:pPr marL="0" lvl="1" indent="0">
              <a:buNone/>
            </a:pPr>
            <a:endParaRPr lang="en-GB" sz="6400" dirty="0"/>
          </a:p>
          <a:p>
            <a:pPr marL="285750" lvl="1" indent="-285750"/>
            <a:r>
              <a:rPr lang="en-GB" sz="6400" dirty="0"/>
              <a:t>It is essential for planning and preparing for adulthood. Focussed conversations with families, young people and professionals across education, health and social care start in Year 9.</a:t>
            </a:r>
          </a:p>
          <a:p>
            <a:pPr marL="285750" lvl="1" indent="-285750"/>
            <a:endParaRPr lang="en-GB" sz="6400" dirty="0"/>
          </a:p>
          <a:p>
            <a:pPr marL="285750" lvl="1" indent="-285750"/>
            <a:r>
              <a:rPr lang="en-GB" sz="6400" dirty="0"/>
              <a:t>Important for all relevant professionals and agencies to be involved in order to ensure a smooth transition and to identify the support needed for the individual to achieve their goals, making it easier for them to lead a fulfilling life</a:t>
            </a:r>
          </a:p>
          <a:p>
            <a:pPr marL="285750" lvl="1" indent="-285750"/>
            <a:endParaRPr lang="en-GB" sz="6400" dirty="0"/>
          </a:p>
          <a:p>
            <a:pPr marL="285750" lvl="1" indent="-285750"/>
            <a:r>
              <a:rPr lang="en-GB" sz="6400" dirty="0"/>
              <a:t>Transitioning to adult health services can be challenging for individuals with EHCPs. The transition can impact an individual's care and support network and may require additional support to maintain access to essential healthcare services.</a:t>
            </a:r>
          </a:p>
          <a:p>
            <a:pPr marL="285750" lvl="1" indent="-285750"/>
            <a:endParaRPr lang="en-GB" sz="6400" dirty="0"/>
          </a:p>
          <a:p>
            <a:pPr marL="285750" lvl="1" indent="-285750"/>
            <a:r>
              <a:rPr lang="en-GB" sz="6400" dirty="0"/>
              <a:t>EHCPs can help in transitioning to adult health services by outlining the individual's health needs and requirements. This can include information about medical conditions, medication, and health goals.</a:t>
            </a:r>
          </a:p>
          <a:p>
            <a:endParaRPr lang="en-US" dirty="0"/>
          </a:p>
        </p:txBody>
      </p:sp>
    </p:spTree>
    <p:extLst>
      <p:ext uri="{BB962C8B-B14F-4D97-AF65-F5344CB8AC3E}">
        <p14:creationId xmlns:p14="http://schemas.microsoft.com/office/powerpoint/2010/main" val="80694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pPr>
            <a:r>
              <a:rPr lang="en-GB" sz="2400" b="1" dirty="0">
                <a:solidFill>
                  <a:schemeClr val="tx1"/>
                </a:solidFill>
                <a:effectLst/>
                <a:ea typeface="Times New Roman" panose="02020603050405020304" pitchFamily="18" charset="0"/>
                <a:cs typeface="Times New Roman" panose="02020603050405020304" pitchFamily="18" charset="0"/>
              </a:rPr>
              <a:t>Who is eligible for support from adult social care and what types of support are available? </a:t>
            </a:r>
          </a:p>
          <a:p>
            <a:pPr lvl="0">
              <a:spcAft>
                <a:spcPts val="600"/>
              </a:spcAft>
            </a:pPr>
            <a:r>
              <a:rPr lang="en-GB" i="1" dirty="0">
                <a:ea typeface="Times New Roman" panose="02020603050405020304" pitchFamily="18" charset="0"/>
                <a:cs typeface="Times New Roman" panose="02020603050405020304" pitchFamily="18" charset="0"/>
              </a:rPr>
              <a:t>Sam Hanson and Clare Brutton</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401052" y="1428750"/>
            <a:ext cx="11389895" cy="44119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0"/>
            <a:r>
              <a:rPr lang="en-GB" sz="1600" b="1" dirty="0">
                <a:solidFill>
                  <a:schemeClr val="tx1"/>
                </a:solidFill>
                <a:effectLst/>
                <a:ea typeface="Aptos" panose="020B0004020202020204" pitchFamily="34" charset="0"/>
                <a:cs typeface="Times New Roman" panose="02020603050405020304" pitchFamily="18" charset="0"/>
              </a:rPr>
              <a:t>Who is eligible for support:</a:t>
            </a:r>
          </a:p>
          <a:p>
            <a:pPr marL="285750" indent="-285750">
              <a:buFont typeface="Arial" panose="020B0604020202020204" pitchFamily="34" charset="0"/>
              <a:buChar char="•"/>
            </a:pPr>
            <a:r>
              <a:rPr lang="en-GB" sz="1600" dirty="0">
                <a:solidFill>
                  <a:schemeClr val="tx1"/>
                </a:solidFill>
                <a:cs typeface="Arial"/>
              </a:rPr>
              <a:t>Under the Care Act 2014, an adult with Learning disabilities, learning difficulties, AHDA and autism who self- refer, or referred from special needs school, other agencies or our health stakeholders are eligible for Care Act assessment.</a:t>
            </a:r>
          </a:p>
          <a:p>
            <a:endParaRPr lang="en-GB" sz="1600" dirty="0">
              <a:solidFill>
                <a:schemeClr val="tx1"/>
              </a:solidFill>
              <a:cs typeface="Arial"/>
            </a:endParaRPr>
          </a:p>
          <a:p>
            <a:pPr marL="285750" indent="-285750">
              <a:buFont typeface="Arial" panose="020B0604020202020204" pitchFamily="34" charset="0"/>
              <a:buChar char="•"/>
            </a:pPr>
            <a:r>
              <a:rPr lang="en-GB" sz="1600" dirty="0">
                <a:solidFill>
                  <a:schemeClr val="tx1"/>
                </a:solidFill>
                <a:cs typeface="Arial"/>
              </a:rPr>
              <a:t>When they are assessed under the Care Act 2014 and meets the eligibility criteria then they will qualify for social care support. </a:t>
            </a:r>
          </a:p>
          <a:p>
            <a:endParaRPr lang="en-GB" sz="1600" dirty="0">
              <a:solidFill>
                <a:schemeClr val="tx1"/>
              </a:solidFill>
              <a:cs typeface="Arial"/>
            </a:endParaRPr>
          </a:p>
          <a:p>
            <a:pPr marL="285750" indent="-285750">
              <a:buFont typeface="Arial" panose="020B0604020202020204" pitchFamily="34" charset="0"/>
              <a:buChar char="•"/>
            </a:pPr>
            <a:r>
              <a:rPr lang="en-GB" sz="1600" dirty="0">
                <a:solidFill>
                  <a:schemeClr val="tx1"/>
                </a:solidFill>
                <a:cs typeface="Arial"/>
              </a:rPr>
              <a:t>When eligible, financial assessment will take place by FNA team to determine how much a young person should contribute towards their care.</a:t>
            </a:r>
          </a:p>
          <a:p>
            <a:endParaRPr lang="en-GB" sz="1600" dirty="0">
              <a:solidFill>
                <a:schemeClr val="tx1"/>
              </a:solidFill>
              <a:cs typeface="Arial"/>
            </a:endParaRPr>
          </a:p>
          <a:p>
            <a:pPr marL="285750" indent="-285750">
              <a:buFont typeface="Arial" panose="020B0604020202020204" pitchFamily="34" charset="0"/>
              <a:buChar char="•"/>
            </a:pPr>
            <a:r>
              <a:rPr lang="en-GB" sz="1600" dirty="0">
                <a:solidFill>
                  <a:schemeClr val="tx1"/>
                </a:solidFill>
                <a:cs typeface="Arial"/>
              </a:rPr>
              <a:t>If they are not eligible, they are signposted to other agencies within Barking and Dagenham.</a:t>
            </a:r>
          </a:p>
          <a:p>
            <a:endParaRPr lang="en-GB" sz="1600" dirty="0">
              <a:solidFill>
                <a:schemeClr val="tx1"/>
              </a:solidFill>
              <a:cs typeface="Arial"/>
            </a:endParaRPr>
          </a:p>
          <a:p>
            <a:r>
              <a:rPr lang="en-GB" sz="1600" dirty="0">
                <a:solidFill>
                  <a:schemeClr val="tx1"/>
                </a:solidFill>
                <a:cs typeface="Arial"/>
              </a:rPr>
              <a:t>Types of support:</a:t>
            </a:r>
          </a:p>
          <a:p>
            <a:pPr marL="285750" indent="-285750">
              <a:buFont typeface="Arial" panose="020B0604020202020204" pitchFamily="34" charset="0"/>
              <a:buChar char="•"/>
            </a:pPr>
            <a:r>
              <a:rPr lang="en-GB" sz="1600" dirty="0">
                <a:solidFill>
                  <a:schemeClr val="tx1"/>
                </a:solidFill>
                <a:cs typeface="Arial"/>
              </a:rPr>
              <a:t>At age 14, a young person with moderate, or severe learning disabilities or sensory impairment begins transition from Children Services and Adult Social Disability Service progress with smooth transition to adulthood. </a:t>
            </a:r>
          </a:p>
          <a:p>
            <a:endParaRPr lang="en-GB" sz="1600" dirty="0">
              <a:solidFill>
                <a:schemeClr val="tx1"/>
              </a:solidFill>
              <a:cs typeface="Arial"/>
            </a:endParaRPr>
          </a:p>
          <a:p>
            <a:pPr marL="285750" indent="-285750">
              <a:buFont typeface="Arial" panose="020B0604020202020204" pitchFamily="34" charset="0"/>
              <a:buChar char="•"/>
            </a:pPr>
            <a:r>
              <a:rPr lang="en-GB" sz="1600" dirty="0">
                <a:solidFill>
                  <a:schemeClr val="tx1"/>
                </a:solidFill>
                <a:cs typeface="Arial"/>
              </a:rPr>
              <a:t>The Disability Service works closely with the young person and family to develop a transition plan and outline goals.</a:t>
            </a:r>
          </a:p>
        </p:txBody>
      </p:sp>
    </p:spTree>
    <p:extLst>
      <p:ext uri="{BB962C8B-B14F-4D97-AF65-F5344CB8AC3E}">
        <p14:creationId xmlns:p14="http://schemas.microsoft.com/office/powerpoint/2010/main" val="307209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pPr>
            <a:r>
              <a:rPr lang="en-GB" sz="2400" b="1" dirty="0">
                <a:solidFill>
                  <a:schemeClr val="tx1"/>
                </a:solidFill>
                <a:effectLst/>
                <a:ea typeface="Times New Roman" panose="02020603050405020304" pitchFamily="18" charset="0"/>
                <a:cs typeface="Times New Roman" panose="02020603050405020304" pitchFamily="18" charset="0"/>
              </a:rPr>
              <a:t>Who is eligible for support from adult social care and what types of support are available? </a:t>
            </a:r>
          </a:p>
          <a:p>
            <a:pPr lvl="0">
              <a:spcAft>
                <a:spcPts val="600"/>
              </a:spcAft>
            </a:pPr>
            <a:r>
              <a:rPr lang="en-GB" i="1" dirty="0">
                <a:ea typeface="Times New Roman" panose="02020603050405020304" pitchFamily="18" charset="0"/>
                <a:cs typeface="Times New Roman" panose="02020603050405020304" pitchFamily="18" charset="0"/>
              </a:rPr>
              <a:t>Sam Hanson and Clare Brutton</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401052" y="1428750"/>
            <a:ext cx="11389895" cy="44119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The type of support provided is to commission a care package at home for carers to visit.</a:t>
            </a:r>
          </a:p>
          <a:p>
            <a:pPr marL="285750" indent="-285750">
              <a:buFont typeface="Arial" panose="020B0604020202020204" pitchFamily="34" charset="0"/>
              <a:buChar char="•"/>
            </a:pPr>
            <a:r>
              <a:rPr lang="en-GB" dirty="0">
                <a:solidFill>
                  <a:schemeClr val="tx1"/>
                </a:solidFill>
              </a:rPr>
              <a:t>Care package could be on managed budget or Direct payment managed by families or Independent Living Agency.</a:t>
            </a:r>
          </a:p>
          <a:p>
            <a:pPr marL="285750" indent="-285750">
              <a:buFont typeface="Arial" panose="020B0604020202020204" pitchFamily="34" charset="0"/>
              <a:buChar char="•"/>
            </a:pPr>
            <a:r>
              <a:rPr lang="en-GB" dirty="0">
                <a:solidFill>
                  <a:schemeClr val="tx1"/>
                </a:solidFill>
              </a:rPr>
              <a:t>To commission a day centre.</a:t>
            </a:r>
          </a:p>
          <a:p>
            <a:pPr marL="285750" indent="-285750">
              <a:buFont typeface="Arial" panose="020B0604020202020204" pitchFamily="34" charset="0"/>
              <a:buChar char="•"/>
            </a:pPr>
            <a:r>
              <a:rPr lang="en-GB" dirty="0">
                <a:solidFill>
                  <a:schemeClr val="tx1"/>
                </a:solidFill>
              </a:rPr>
              <a:t>To commission a PA to take service users in leisure activities in their community.</a:t>
            </a:r>
          </a:p>
          <a:p>
            <a:pPr marL="285750" indent="-285750">
              <a:buFont typeface="Arial" panose="020B0604020202020204" pitchFamily="34" charset="0"/>
              <a:buChar char="•"/>
            </a:pPr>
            <a:r>
              <a:rPr lang="en-GB" dirty="0">
                <a:solidFill>
                  <a:schemeClr val="tx1"/>
                </a:solidFill>
              </a:rPr>
              <a:t>To find a supported living accommodation if their families are unable to manage them at home anymore.</a:t>
            </a:r>
          </a:p>
          <a:p>
            <a:pPr marL="285750" indent="-285750">
              <a:buFont typeface="Arial" panose="020B0604020202020204" pitchFamily="34" charset="0"/>
              <a:buChar char="•"/>
            </a:pPr>
            <a:r>
              <a:rPr lang="en-GB" dirty="0">
                <a:solidFill>
                  <a:schemeClr val="tx1"/>
                </a:solidFill>
              </a:rPr>
              <a:t>To find shared lives if they would like to live with other families.</a:t>
            </a:r>
          </a:p>
          <a:p>
            <a:pPr marL="285750" indent="-285750">
              <a:buFont typeface="Arial" panose="020B0604020202020204" pitchFamily="34" charset="0"/>
              <a:buChar char="•"/>
            </a:pPr>
            <a:r>
              <a:rPr lang="en-GB" dirty="0">
                <a:solidFill>
                  <a:schemeClr val="tx1"/>
                </a:solidFill>
              </a:rPr>
              <a:t>To commission transport service if need is established.</a:t>
            </a:r>
          </a:p>
          <a:p>
            <a:pPr marL="285750" indent="-285750">
              <a:buFont typeface="Arial" panose="020B0604020202020204" pitchFamily="34" charset="0"/>
              <a:buChar char="•"/>
            </a:pPr>
            <a:r>
              <a:rPr lang="en-GB" dirty="0">
                <a:solidFill>
                  <a:schemeClr val="tx1"/>
                </a:solidFill>
              </a:rPr>
              <a:t>Refer young persons to an Advocacy Service to support them in assessment if they do not have family or families are not acting in their best interest. (Refer to IMCA 39A  if they do not have a capacity and Care Act Advocate if they struggle to make difficult decisions).</a:t>
            </a:r>
          </a:p>
          <a:p>
            <a:pPr marL="285750" indent="-285750">
              <a:buFont typeface="Arial" panose="020B0604020202020204" pitchFamily="34" charset="0"/>
              <a:buChar char="•"/>
            </a:pPr>
            <a:r>
              <a:rPr lang="en-GB" dirty="0">
                <a:solidFill>
                  <a:schemeClr val="tx1"/>
                </a:solidFill>
              </a:rPr>
              <a:t>Young Adult with employment support are signposted to employment support in LBBD to assist them.</a:t>
            </a:r>
          </a:p>
        </p:txBody>
      </p:sp>
    </p:spTree>
    <p:extLst>
      <p:ext uri="{BB962C8B-B14F-4D97-AF65-F5344CB8AC3E}">
        <p14:creationId xmlns:p14="http://schemas.microsoft.com/office/powerpoint/2010/main" val="190188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pPr>
            <a:r>
              <a:rPr lang="en-GB" sz="2400" b="1" dirty="0">
                <a:solidFill>
                  <a:schemeClr val="tx1"/>
                </a:solidFill>
                <a:effectLst/>
                <a:ea typeface="Times New Roman" panose="02020603050405020304" pitchFamily="18" charset="0"/>
                <a:cs typeface="Times New Roman" panose="02020603050405020304" pitchFamily="18" charset="0"/>
              </a:rPr>
              <a:t>What support and options exist for adults not eligible for adult social care? </a:t>
            </a:r>
            <a:endParaRPr lang="en-GB" sz="2400" b="1" dirty="0">
              <a:solidFill>
                <a:schemeClr val="tx1"/>
              </a:solidFill>
              <a:ea typeface="Times New Roman" panose="02020603050405020304" pitchFamily="18" charset="0"/>
              <a:cs typeface="Times New Roman" panose="02020603050405020304" pitchFamily="18" charset="0"/>
            </a:endParaRPr>
          </a:p>
          <a:p>
            <a:pPr lvl="0">
              <a:spcAft>
                <a:spcPts val="600"/>
              </a:spcAft>
            </a:pPr>
            <a:r>
              <a:rPr lang="en-GB" i="1" dirty="0">
                <a:ea typeface="Times New Roman" panose="02020603050405020304" pitchFamily="18" charset="0"/>
                <a:cs typeface="Times New Roman" panose="02020603050405020304" pitchFamily="18" charset="0"/>
              </a:rPr>
              <a:t>Fiona Russell</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401052" y="1428750"/>
            <a:ext cx="11389895" cy="44119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Work underway to develop a community independence offer, collaborating with residents and providers</a:t>
            </a:r>
          </a:p>
          <a:p>
            <a:pPr marL="285750" indent="-285750">
              <a:buFont typeface="Arial" panose="020B0604020202020204" pitchFamily="34" charset="0"/>
              <a:buChar char="•"/>
            </a:pPr>
            <a:r>
              <a:rPr lang="en-GB" dirty="0">
                <a:solidFill>
                  <a:schemeClr val="tx1"/>
                </a:solidFill>
              </a:rPr>
              <a:t>Working to collate existing activity and to develop ideas or activities for the gaps</a:t>
            </a:r>
          </a:p>
          <a:p>
            <a:pPr marL="285750" indent="-285750">
              <a:buFont typeface="Arial" panose="020B0604020202020204" pitchFamily="34" charset="0"/>
              <a:buChar char="•"/>
            </a:pPr>
            <a:r>
              <a:rPr lang="en-GB" dirty="0">
                <a:solidFill>
                  <a:schemeClr val="tx1"/>
                </a:solidFill>
              </a:rPr>
              <a:t>Based on four themes:</a:t>
            </a:r>
          </a:p>
          <a:p>
            <a:pPr marL="742950" lvl="1" indent="-285750">
              <a:buFont typeface="Arial" panose="020B0604020202020204" pitchFamily="34" charset="0"/>
              <a:buChar char="•"/>
            </a:pPr>
            <a:r>
              <a:rPr lang="en-GB" dirty="0">
                <a:solidFill>
                  <a:schemeClr val="tx1"/>
                </a:solidFill>
              </a:rPr>
              <a:t>Housing and safety</a:t>
            </a:r>
          </a:p>
          <a:p>
            <a:pPr marL="742950" lvl="1" indent="-285750">
              <a:buFont typeface="Arial" panose="020B0604020202020204" pitchFamily="34" charset="0"/>
              <a:buChar char="•"/>
            </a:pPr>
            <a:r>
              <a:rPr lang="en-GB" dirty="0">
                <a:solidFill>
                  <a:schemeClr val="tx1"/>
                </a:solidFill>
              </a:rPr>
              <a:t>Finances, employment and learning</a:t>
            </a:r>
          </a:p>
          <a:p>
            <a:pPr marL="742950" lvl="1" indent="-285750">
              <a:buFont typeface="Arial" panose="020B0604020202020204" pitchFamily="34" charset="0"/>
              <a:buChar char="•"/>
            </a:pPr>
            <a:r>
              <a:rPr lang="en-GB" dirty="0">
                <a:solidFill>
                  <a:schemeClr val="tx1"/>
                </a:solidFill>
              </a:rPr>
              <a:t>Family, friendships and connections</a:t>
            </a:r>
          </a:p>
          <a:p>
            <a:pPr marL="742950" lvl="1" indent="-285750">
              <a:buFont typeface="Arial" panose="020B0604020202020204" pitchFamily="34" charset="0"/>
              <a:buChar char="•"/>
            </a:pPr>
            <a:r>
              <a:rPr lang="en-GB" dirty="0">
                <a:solidFill>
                  <a:schemeClr val="tx1"/>
                </a:solidFill>
              </a:rPr>
              <a:t>Health and wellbeing</a:t>
            </a:r>
          </a:p>
          <a:p>
            <a:pPr marL="285750" indent="-285750">
              <a:buFont typeface="Arial" panose="020B0604020202020204" pitchFamily="34" charset="0"/>
              <a:buChar char="•"/>
            </a:pPr>
            <a:r>
              <a:rPr lang="en-GB" dirty="0">
                <a:solidFill>
                  <a:schemeClr val="tx1"/>
                </a:solidFill>
              </a:rPr>
              <a:t>Each theme is split into two categories:</a:t>
            </a:r>
          </a:p>
          <a:p>
            <a:pPr marL="742950" lvl="1" indent="-285750">
              <a:buFont typeface="Arial" panose="020B0604020202020204" pitchFamily="34" charset="0"/>
              <a:buChar char="•"/>
            </a:pPr>
            <a:r>
              <a:rPr lang="en-GB" dirty="0">
                <a:solidFill>
                  <a:schemeClr val="tx1"/>
                </a:solidFill>
              </a:rPr>
              <a:t>What is universally available </a:t>
            </a:r>
          </a:p>
          <a:p>
            <a:pPr marL="742950" lvl="1" indent="-285750">
              <a:buFont typeface="Arial" panose="020B0604020202020204" pitchFamily="34" charset="0"/>
              <a:buChar char="•"/>
            </a:pPr>
            <a:r>
              <a:rPr lang="en-GB" dirty="0">
                <a:solidFill>
                  <a:schemeClr val="tx1"/>
                </a:solidFill>
              </a:rPr>
              <a:t>What is targeted for people with learning disabilities or autistic people</a:t>
            </a:r>
          </a:p>
          <a:p>
            <a:pPr marL="285750" indent="-285750">
              <a:buFont typeface="Arial" panose="020B0604020202020204" pitchFamily="34" charset="0"/>
              <a:buChar char="•"/>
            </a:pPr>
            <a:r>
              <a:rPr lang="en-GB" dirty="0">
                <a:solidFill>
                  <a:schemeClr val="tx1"/>
                </a:solidFill>
              </a:rPr>
              <a:t>Intention to promote widely but also to keep building and developing</a:t>
            </a:r>
          </a:p>
          <a:p>
            <a:pPr marL="285750" indent="-285750">
              <a:buFont typeface="Arial" panose="020B0604020202020204" pitchFamily="34" charset="0"/>
              <a:buChar char="•"/>
            </a:pPr>
            <a:r>
              <a:rPr lang="en-GB" dirty="0">
                <a:solidFill>
                  <a:schemeClr val="tx1"/>
                </a:solidFill>
              </a:rPr>
              <a:t>Welcome your ideas and comments on key areas to include</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Also working to develop a ‘LDA hub’ at Heathlands – developing facilities for: information and advice; employment and learning; and health</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184057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024631-3A18-A519-04B4-C2A18F7EB024}"/>
              </a:ext>
            </a:extLst>
          </p:cNvPr>
          <p:cNvSpPr txBox="1"/>
          <p:nvPr/>
        </p:nvSpPr>
        <p:spPr>
          <a:xfrm>
            <a:off x="194310" y="131535"/>
            <a:ext cx="11910060"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400" b="1" dirty="0">
                <a:solidFill>
                  <a:schemeClr val="tx1"/>
                </a:solidFill>
                <a:effectLst/>
                <a:ea typeface="Times New Roman" panose="02020603050405020304" pitchFamily="18" charset="0"/>
                <a:cs typeface="Times New Roman" panose="02020603050405020304" pitchFamily="18" charset="0"/>
              </a:rPr>
              <a:t>How does support from the NHS change as young people become adults?  </a:t>
            </a:r>
            <a:endParaRPr lang="en-GB" sz="2400" b="1" dirty="0">
              <a:solidFill>
                <a:schemeClr val="tx1"/>
              </a:solidFill>
              <a:ea typeface="Times New Roman" panose="02020603050405020304" pitchFamily="18" charset="0"/>
              <a:cs typeface="Times New Roman" panose="02020603050405020304" pitchFamily="18" charset="0"/>
            </a:endParaRPr>
          </a:p>
          <a:p>
            <a:pPr lvl="0">
              <a:spcAft>
                <a:spcPts val="600"/>
              </a:spcAft>
            </a:pPr>
            <a:r>
              <a:rPr lang="en-GB" i="1" dirty="0">
                <a:ea typeface="Times New Roman" panose="02020603050405020304" pitchFamily="18" charset="0"/>
                <a:cs typeface="Times New Roman" panose="02020603050405020304" pitchFamily="18" charset="0"/>
              </a:rPr>
              <a:t>Taiwo Odukoya on behalf of Melody Williams NELFT</a:t>
            </a:r>
            <a:endParaRPr lang="en-GB" i="1" dirty="0">
              <a:solidFill>
                <a:schemeClr val="tx1"/>
              </a:solidFill>
              <a:effectLs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22BBFFA-AA2A-23BB-269D-AF3058D4F10B}"/>
              </a:ext>
            </a:extLst>
          </p:cNvPr>
          <p:cNvSpPr/>
          <p:nvPr/>
        </p:nvSpPr>
        <p:spPr>
          <a:xfrm>
            <a:off x="331470" y="1211580"/>
            <a:ext cx="11459477" cy="4606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Arial" panose="020B0604020202020204" pitchFamily="34" charset="0"/>
                <a:cs typeface="Arial" panose="020B0604020202020204" pitchFamily="34" charset="0"/>
              </a:rPr>
              <a:t>CAMHS to Adult Mental Health Wellness Team (MHWT)</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Fortnightly transition meeting takes place to support clients moving from children (CAMHS) to adult MHWT services.</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Aim of meeting is to provide a holistic needs assessment tailored to the personal circumstance and health, care and life needs of young adults aged 18-25 years, their parents/carer(s), family and friends as they transition into adult services.</a:t>
            </a: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Multi service involvement in the transitions meeting</a:t>
            </a:r>
          </a:p>
          <a:p>
            <a:pPr marL="285750" indent="-285750">
              <a:buFont typeface="Arial" panose="020B0604020202020204" pitchFamily="34" charset="0"/>
              <a:buChar char="•"/>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Dedicated </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18-25 workers employed to support </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a </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smooth process of transition and maintaining contact within the new team</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Builds relations and understanding of criteria/support offer between children and adult </a:t>
            </a: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mental health</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services</a:t>
            </a:r>
            <a:endPar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Community Learning Disabilities Team (CLDT)</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The (CLDT) has an open referral system which accepts any referral from families, carers and statutory and voluntary agencies.</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The service is for anyone over 18 years of age, diagnosed with learning disability, who can benefit from the input the CLDT offers.</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Referrals are accepted from 17.5 years of age for eligibility and registration purposes to ensure a smooth transition to our adult service.</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CLDT requests Transition/Transfer of Care meetings from agencies involved in the young person’s care, including any MDT or care reviews occurring within the 6-month transition period.</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CLDT attends a monthly Transition meeting, led by Children’s Social </a:t>
            </a:r>
            <a:r>
              <a:rPr lang="en-GB" sz="1400" dirty="0">
                <a:solidFill>
                  <a:schemeClr val="tx1"/>
                </a:solidFill>
                <a:latin typeface="Arial" panose="020B0604020202020204" pitchFamily="34" charset="0"/>
                <a:ea typeface="Aptos" panose="020B0004020202020204" pitchFamily="34" charset="0"/>
                <a:cs typeface="Arial" panose="020B0604020202020204" pitchFamily="34" charset="0"/>
              </a:rPr>
              <a:t>C</a:t>
            </a: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are, for anyone reaching the age of 18 to assist with the transfer into our service.</a:t>
            </a:r>
          </a:p>
          <a:p>
            <a:pPr marL="285750" indent="-285750">
              <a:buFont typeface="Arial" panose="020B0604020202020204" pitchFamily="34" charset="0"/>
              <a:buChar char="•"/>
            </a:pPr>
            <a:r>
              <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rPr>
              <a:t>Any referral to CLDT, benefits from the inclusion of evidence of learning disability where available, if not already known/registered with the Team</a:t>
            </a:r>
            <a:r>
              <a:rPr lang="en-GB" sz="14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3955086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26418d0-15ac-4827-b4cb-5c8143235f7e">U6U65KKJ3YVC-257866128-12320</_dlc_DocId>
    <_dlc_DocIdUrl xmlns="126418d0-15ac-4827-b4cb-5c8143235f7e">
      <Url>https://lbbd.sharepoint.com/teams/T0712-INT-MGMT-Directors/_layouts/15/DocIdRedir.aspx?ID=U6U65KKJ3YVC-257866128-12320</Url>
      <Description>U6U65KKJ3YVC-257866128-12320</Description>
    </_dlc_DocIdUrl>
    <_dlc_DocIdPersistId xmlns="126418d0-15ac-4827-b4cb-5c8143235f7e">false</_dlc_DocIdPersistId>
    <TaxCatchAll xmlns="6f247cf5-36db-4625-96bb-fe9ae63417ad" xsi:nil="true"/>
    <f35f8bb8de474ca097f39364288e1644 xmlns="6f247cf5-36db-4625-96bb-fe9ae63417ad">
      <Terms xmlns="http://schemas.microsoft.com/office/infopath/2007/PartnerControls"/>
    </f35f8bb8de474ca097f39364288e1644>
    <k7ff990e7aca4cbe91a85df0bf876c29 xmlns="6f247cf5-36db-4625-96bb-fe9ae63417ad">
      <Terms xmlns="http://schemas.microsoft.com/office/infopath/2007/PartnerControls"/>
    </k7ff990e7aca4cbe91a85df0bf876c29>
  </documentManagement>
</p:properties>
</file>

<file path=customXml/item3.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FB7535C196C8D24F9E4E666C84C72114" ma:contentTypeVersion="4" ma:contentTypeDescription="Document with LGCS and Type of Content Classification" ma:contentTypeScope="" ma:versionID="e4535aa96f9a8b90cfc317410eb5f606">
  <xsd:schema xmlns:xsd="http://www.w3.org/2001/XMLSchema" xmlns:xs="http://www.w3.org/2001/XMLSchema" xmlns:p="http://schemas.microsoft.com/office/2006/metadata/properties" xmlns:ns2="6f247cf5-36db-4625-96bb-fe9ae63417ad" xmlns:ns3="126418d0-15ac-4827-b4cb-5c8143235f7e" targetNamespace="http://schemas.microsoft.com/office/2006/metadata/properties" ma:root="true" ma:fieldsID="81e9916efc45efa27f30ca28789f30a2" ns2:_="" ns3:_="">
    <xsd:import namespace="6f247cf5-36db-4625-96bb-fe9ae63417ad"/>
    <xsd:import namespace="126418d0-15ac-4827-b4cb-5c8143235f7e"/>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5b16fcb-e993-4621-bfd9-c701d6e324c8}" ma:internalName="TaxCatchAll" ma:showField="CatchAllData" ma:web="126418d0-15ac-4827-b4cb-5c8143235f7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b16fcb-e993-4621-bfd9-c701d6e324c8}" ma:internalName="TaxCatchAllLabel" ma:readOnly="true" ma:showField="CatchAllDataLabel" ma:web="126418d0-15ac-4827-b4cb-5c8143235f7e">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6418d0-15ac-4827-b4cb-5c8143235f7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59fa423a-319c-4486-99a4-febc348d8de0" ContentTypeId="0x0101003D111B80989C2F48A98656A918A919A0" PreviousValue="false"/>
</file>

<file path=customXml/itemProps1.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2.xml><?xml version="1.0" encoding="utf-8"?>
<ds:datastoreItem xmlns:ds="http://schemas.openxmlformats.org/officeDocument/2006/customXml" ds:itemID="{34C96992-465D-4247-A67D-172E6455C3D8}">
  <ds:schemaRefs>
    <ds:schemaRef ds:uri="http://schemas.microsoft.com/office/2006/documentManagement/types"/>
    <ds:schemaRef ds:uri="http://purl.org/dc/dcmitype/"/>
    <ds:schemaRef ds:uri="6f247cf5-36db-4625-96bb-fe9ae63417ad"/>
    <ds:schemaRef ds:uri="http://schemas.openxmlformats.org/package/2006/metadata/core-properties"/>
    <ds:schemaRef ds:uri="http://purl.org/dc/terms/"/>
    <ds:schemaRef ds:uri="http://purl.org/dc/elements/1.1/"/>
    <ds:schemaRef ds:uri="126418d0-15ac-4827-b4cb-5c8143235f7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22355E-673D-421E-B4F4-378963A58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126418d0-15ac-4827-b4cb-5c8143235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47515C-3E7D-41E0-9167-CAA64D45A2D3}">
  <ds:schemaRefs>
    <ds:schemaRef ds:uri="http://schemas.microsoft.com/sharepoint/events"/>
  </ds:schemaRefs>
</ds:datastoreItem>
</file>

<file path=customXml/itemProps5.xml><?xml version="1.0" encoding="utf-8"?>
<ds:datastoreItem xmlns:ds="http://schemas.openxmlformats.org/officeDocument/2006/customXml" ds:itemID="{FABD3220-33A3-4FA0-B7D4-6FC97CDA2F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Custom Design</Template>
  <TotalTime>4708</TotalTime>
  <Words>1866</Words>
  <Application>Microsoft Office PowerPoint</Application>
  <PresentationFormat>Widescreen</PresentationFormat>
  <Paragraphs>204</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Courier New</vt:lpstr>
      <vt:lpstr>Times New Roman</vt:lpstr>
      <vt:lpstr>Custom Design</vt:lpstr>
      <vt:lpstr>1_Custom Design</vt:lpstr>
      <vt:lpstr>PowerPoint Presentation</vt:lpstr>
      <vt:lpstr>PowerPoint Presentation</vt:lpstr>
      <vt:lpstr>PowerPoint Presentation</vt:lpstr>
      <vt:lpstr>PowerPoint Presentation</vt:lpstr>
      <vt:lpstr>Education, Health and Care Plans (EHCPs) Denise Watts (Head of Statutory SEND Services)  Preparing for Adulthood (16-25) - Barking and Dagenham SEND Local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Denise Watts</cp:lastModifiedBy>
  <cp:revision>29</cp:revision>
  <dcterms:created xsi:type="dcterms:W3CDTF">2019-01-21T16:24:01Z</dcterms:created>
  <dcterms:modified xsi:type="dcterms:W3CDTF">2024-11-22T13:11:35Z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0x0101003D111B80989C2F48A98656A918A919A000FB7535C196C8D24F9E4E666C84C72114</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y fmtid="{D5CDD505-2E9C-101B-9397-08002B2CF9AE}" pid="16" name="_dlc_DocIdItemGuid">
    <vt:lpwstr>153a3c3b-60d7-40a8-a938-e433e7cafc04</vt:lpwstr>
  </property>
</Properties>
</file>